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1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696" r:id="rId2"/>
    <p:sldId id="1018" r:id="rId3"/>
    <p:sldId id="1025" r:id="rId4"/>
    <p:sldId id="412" r:id="rId5"/>
    <p:sldId id="1056" r:id="rId6"/>
    <p:sldId id="1031" r:id="rId7"/>
    <p:sldId id="1026" r:id="rId8"/>
    <p:sldId id="1034" r:id="rId9"/>
    <p:sldId id="1033" r:id="rId10"/>
    <p:sldId id="1035" r:id="rId11"/>
    <p:sldId id="1058" r:id="rId12"/>
    <p:sldId id="1032" r:id="rId13"/>
    <p:sldId id="1037" r:id="rId14"/>
    <p:sldId id="420" r:id="rId15"/>
    <p:sldId id="1040" r:id="rId16"/>
    <p:sldId id="1041" r:id="rId17"/>
    <p:sldId id="1042" r:id="rId18"/>
    <p:sldId id="1050" r:id="rId19"/>
    <p:sldId id="1051" r:id="rId20"/>
    <p:sldId id="1043" r:id="rId21"/>
    <p:sldId id="1044" r:id="rId22"/>
    <p:sldId id="1045" r:id="rId23"/>
    <p:sldId id="1046" r:id="rId24"/>
    <p:sldId id="1047" r:id="rId25"/>
    <p:sldId id="1048" r:id="rId26"/>
    <p:sldId id="1049" r:id="rId27"/>
    <p:sldId id="1053" r:id="rId28"/>
    <p:sldId id="1054" r:id="rId29"/>
    <p:sldId id="1055" r:id="rId30"/>
    <p:sldId id="1068" r:id="rId31"/>
    <p:sldId id="1069" r:id="rId32"/>
    <p:sldId id="1070" r:id="rId33"/>
    <p:sldId id="1071" r:id="rId34"/>
    <p:sldId id="1072" r:id="rId35"/>
    <p:sldId id="1073" r:id="rId36"/>
    <p:sldId id="1038" r:id="rId37"/>
    <p:sldId id="1036" r:id="rId38"/>
    <p:sldId id="1060" r:id="rId39"/>
    <p:sldId id="1061" r:id="rId40"/>
    <p:sldId id="1028" r:id="rId41"/>
    <p:sldId id="1057" r:id="rId42"/>
    <p:sldId id="1027" r:id="rId43"/>
    <p:sldId id="1059" r:id="rId44"/>
    <p:sldId id="1029" r:id="rId45"/>
    <p:sldId id="421" r:id="rId46"/>
    <p:sldId id="1062" r:id="rId47"/>
    <p:sldId id="1063" r:id="rId48"/>
    <p:sldId id="1064" r:id="rId49"/>
    <p:sldId id="1065" r:id="rId50"/>
    <p:sldId id="1066" r:id="rId51"/>
    <p:sldId id="1074" r:id="rId52"/>
    <p:sldId id="1075" r:id="rId53"/>
    <p:sldId id="1076" r:id="rId54"/>
    <p:sldId id="1077" r:id="rId55"/>
    <p:sldId id="1003" r:id="rId56"/>
    <p:sldId id="916" r:id="rId57"/>
  </p:sldIdLst>
  <p:sldSz cx="12192000" cy="6858000"/>
  <p:notesSz cx="6811963" cy="9945688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6">
          <p15:clr>
            <a:srgbClr val="A4A3A4"/>
          </p15:clr>
        </p15:guide>
        <p15:guide id="2" pos="381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FF0000"/>
    <a:srgbClr val="0066CC"/>
    <a:srgbClr val="0070C0"/>
    <a:srgbClr val="DFF1F2"/>
    <a:srgbClr val="A3D6D9"/>
    <a:srgbClr val="004586"/>
    <a:srgbClr val="1C2948"/>
    <a:srgbClr val="FBBCA3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88" autoAdjust="0"/>
    <p:restoredTop sz="77425" autoAdjust="0"/>
  </p:normalViewPr>
  <p:slideViewPr>
    <p:cSldViewPr snapToGrid="0">
      <p:cViewPr varScale="1">
        <p:scale>
          <a:sx n="127" d="100"/>
          <a:sy n="127" d="100"/>
        </p:scale>
        <p:origin x="1124" y="96"/>
      </p:cViewPr>
      <p:guideLst>
        <p:guide orient="horz" pos="2266"/>
        <p:guide pos="381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emf"/><Relationship Id="rId1" Type="http://schemas.openxmlformats.org/officeDocument/2006/relationships/image" Target="../media/image67.emf"/><Relationship Id="rId4" Type="http://schemas.openxmlformats.org/officeDocument/2006/relationships/image" Target="../media/image7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52054" cy="496744"/>
          </a:xfrm>
          <a:prstGeom prst="rect">
            <a:avLst/>
          </a:prstGeom>
        </p:spPr>
        <p:txBody>
          <a:bodyPr vert="horz" lIns="88395" tIns="44198" rIns="88395" bIns="44198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8387" y="1"/>
            <a:ext cx="2952054" cy="496744"/>
          </a:xfrm>
          <a:prstGeom prst="rect">
            <a:avLst/>
          </a:prstGeom>
        </p:spPr>
        <p:txBody>
          <a:bodyPr vert="horz" lIns="88395" tIns="44198" rIns="88395" bIns="44198" rtlCol="0"/>
          <a:lstStyle>
            <a:lvl1pPr algn="r">
              <a:defRPr sz="1200"/>
            </a:lvl1pPr>
          </a:lstStyle>
          <a:p>
            <a:fld id="{33F7A549-B379-4C34-825B-70BFB0F88B3A}" type="datetimeFigureOut">
              <a:rPr lang="zh-CN" altLang="en-US" smtClean="0"/>
              <a:t>2021/12/5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7401"/>
            <a:ext cx="2952054" cy="496744"/>
          </a:xfrm>
          <a:prstGeom prst="rect">
            <a:avLst/>
          </a:prstGeom>
        </p:spPr>
        <p:txBody>
          <a:bodyPr vert="horz" lIns="88395" tIns="44198" rIns="88395" bIns="44198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8387" y="9447401"/>
            <a:ext cx="2952054" cy="496744"/>
          </a:xfrm>
          <a:prstGeom prst="rect">
            <a:avLst/>
          </a:prstGeom>
        </p:spPr>
        <p:txBody>
          <a:bodyPr vert="horz" lIns="88395" tIns="44198" rIns="88395" bIns="44198" rtlCol="0" anchor="b"/>
          <a:lstStyle>
            <a:lvl1pPr algn="r">
              <a:defRPr sz="1200"/>
            </a:lvl1pPr>
          </a:lstStyle>
          <a:p>
            <a:fld id="{2EC52559-07F0-4EB5-B465-6612A22996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51850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t" anchorCtr="0" compatLnSpc="1"/>
          <a:lstStyle>
            <a:lvl1pPr eaLnBrk="1" hangingPunct="1">
              <a:defRPr sz="13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8537" y="0"/>
            <a:ext cx="2951850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t" anchorCtr="0" compatLnSpc="1"/>
          <a:lstStyle>
            <a:lvl1pPr algn="r" eaLnBrk="1" hangingPunct="1">
              <a:defRPr sz="13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6125"/>
            <a:ext cx="6627813" cy="37290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197" y="4724202"/>
            <a:ext cx="5449570" cy="4475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46678"/>
            <a:ext cx="2951850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b" anchorCtr="0" compatLnSpc="1"/>
          <a:lstStyle>
            <a:lvl1pPr eaLnBrk="1" hangingPunct="1">
              <a:defRPr sz="13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8537" y="9446678"/>
            <a:ext cx="2951850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b" anchorCtr="0" compatLnSpc="1"/>
          <a:lstStyle>
            <a:lvl1pPr algn="r" eaLnBrk="1" hangingPunct="1">
              <a:defRPr sz="13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020F7E6-B6AB-4685-9920-66673A4976C0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1.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𝑈</m:t>
                    </m:r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矩阵求解</a:t>
                </a:r>
              </a:p>
              <a:p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如果我们将 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𝐴</m:t>
                    </m:r>
                  </m:oMath>
                </a14:m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𝐴</m:t>
                    </m:r>
                  </m:oMath>
                </a14:m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的转置做矩阵乘法，那么会得到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𝑚</m:t>
                    </m:r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×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𝑚</m:t>
                    </m:r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的一个方阵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𝐴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𝐴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。既然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𝐴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𝐴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是方阵，那么我们就可以进行特征分解，得到的特征值和特征向量满足下式：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(</m:t>
                      </m:r>
                      <m:r>
                        <a:rPr lang="en-US" altLang="zh-CN" sz="1200" i="1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𝐴</m:t>
                      </m:r>
                      <m:sSup>
                        <m:sSupPr>
                          <m:ctrlPr>
                            <a:rPr lang="zh-CN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𝑇</m:t>
                          </m:r>
                        </m:sup>
                      </m:sSup>
                      <m:r>
                        <a:rPr lang="en-US" altLang="zh-CN" sz="1200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)</m:t>
                      </m:r>
                      <m:sSub>
                        <m:sSubPr>
                          <m:ctrlPr>
                            <a:rPr lang="zh-CN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lang="zh-CN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zh-CN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zh-CN" sz="1200" kern="12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这样我们就可以得到矩阵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𝐴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𝐴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的 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𝑚</m:t>
                    </m:r>
                  </m:oMath>
                </a14:m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个特征值和对应的 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𝑚</m:t>
                    </m:r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个特征向量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𝑢</m:t>
                    </m:r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了。将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𝐴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𝐴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的所有特征向量组成一个 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𝑚</m:t>
                    </m:r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×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𝑚</m:t>
                    </m:r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的矩阵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𝑈</m:t>
                    </m:r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，就是我们 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𝑆𝑉𝐷</m:t>
                    </m:r>
                  </m:oMath>
                </a14:m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公式里面的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𝑈</m:t>
                    </m:r>
                  </m:oMath>
                </a14:m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矩阵了。一般我们将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𝑈</m:t>
                    </m:r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中的每个特征向量叫做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𝐴</m:t>
                    </m:r>
                  </m:oMath>
                </a14:m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的左奇异向量。</a:t>
                </a:r>
              </a:p>
              <a:p>
                <a:r>
                  <a:rPr lang="en-US" altLang="zh-CN" sz="1200" kern="1200" dirty="0" err="1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注意：由于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𝐴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𝐴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𝑇</m:t>
                        </m:r>
                      </m:sup>
                    </m:sSup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=(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𝑈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𝛴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𝑉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𝑇</m:t>
                        </m:r>
                      </m:sup>
                    </m:sSup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)(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𝑈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𝛴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𝑉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)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𝑇</m:t>
                        </m:r>
                      </m:sup>
                    </m:sSup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=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𝑈</m:t>
                    </m:r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(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𝛴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𝛴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𝑇</m:t>
                        </m:r>
                      </m:sup>
                    </m:sSup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)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𝑈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𝑇</m:t>
                        </m:r>
                      </m:sup>
                    </m:sSup>
                  </m:oMath>
                </a14:m>
                <a:endParaRPr lang="zh-CN" altLang="zh-CN" sz="1200" kern="12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上式证明使用了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𝑉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𝑇</m:t>
                        </m:r>
                      </m:sup>
                    </m:sSup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𝑉</m:t>
                    </m:r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=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𝐼</m:t>
                    </m:r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,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𝛴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𝑇</m:t>
                        </m:r>
                      </m:sup>
                    </m:sSup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=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𝛴</m:t>
                    </m:r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。可以看出的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𝐴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𝐴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特征向量组成的的确就是我们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SVD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中的 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𝑈</m:t>
                    </m:r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矩阵。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 l="-9" t="-10" r="9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83860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90456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390856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26060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24487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378232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36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/>
              <a:t>旋转变换的目的是为了使得</a:t>
            </a:r>
            <a:r>
              <a:rPr lang="en-US" altLang="zh-CN" sz="1200" dirty="0"/>
              <a:t>n</a:t>
            </a:r>
            <a:r>
              <a:rPr lang="zh-CN" altLang="en-US" sz="1200" dirty="0"/>
              <a:t>个样品点在</a:t>
            </a:r>
            <a:r>
              <a:rPr lang="en-US" altLang="zh-CN" sz="1200" dirty="0"/>
              <a:t>F</a:t>
            </a:r>
            <a:r>
              <a:rPr lang="en-US" altLang="zh-CN" sz="1200" baseline="-25000" dirty="0"/>
              <a:t>l</a:t>
            </a:r>
            <a:r>
              <a:rPr lang="zh-CN" altLang="en-US" sz="1200" dirty="0"/>
              <a:t>轴方向上的离散程度最大，即</a:t>
            </a:r>
            <a:r>
              <a:rPr lang="en-US" altLang="zh-CN" sz="1200" dirty="0"/>
              <a:t>F</a:t>
            </a:r>
            <a:r>
              <a:rPr lang="en-US" altLang="zh-CN" sz="1200" baseline="-25000" dirty="0"/>
              <a:t>l</a:t>
            </a:r>
            <a:r>
              <a:rPr lang="zh-CN" altLang="en-US" sz="1200" dirty="0"/>
              <a:t>的方差最大。变量</a:t>
            </a:r>
            <a:r>
              <a:rPr lang="en-US" altLang="zh-CN" sz="1200" dirty="0"/>
              <a:t>F</a:t>
            </a:r>
            <a:r>
              <a:rPr lang="en-US" altLang="zh-CN" sz="1200" baseline="-25000" dirty="0"/>
              <a:t>l</a:t>
            </a:r>
            <a:r>
              <a:rPr lang="zh-CN" altLang="en-US" sz="1200" dirty="0"/>
              <a:t>代表了原始数据的绝大 部分信息，在研究某问题时，即使不考虑变量</a:t>
            </a:r>
            <a:r>
              <a:rPr lang="en-US" altLang="zh-CN" sz="1200" dirty="0"/>
              <a:t>F</a:t>
            </a:r>
            <a:r>
              <a:rPr lang="en-US" altLang="zh-CN" sz="1200" baseline="-25000" dirty="0"/>
              <a:t>2</a:t>
            </a:r>
            <a:r>
              <a:rPr lang="zh-CN" altLang="en-US" sz="1200" dirty="0"/>
              <a:t>也无损大局。经过上述旋转变换原始数据的大部分信息集中到</a:t>
            </a:r>
            <a:r>
              <a:rPr lang="en-US" altLang="zh-CN" sz="1200" dirty="0"/>
              <a:t>F</a:t>
            </a:r>
            <a:r>
              <a:rPr lang="en-US" altLang="zh-CN" sz="1200" baseline="-25000" dirty="0"/>
              <a:t>l</a:t>
            </a:r>
            <a:r>
              <a:rPr lang="zh-CN" altLang="en-US" sz="1200" dirty="0"/>
              <a:t>轴上，对数据中包含的信息起到了浓缩作用。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39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42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https://www.jianshu.com/p/a3f971f6bb2d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48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-apple-system"/>
              </a:rPr>
              <a:t>PCA本质上是将方差最大的方向作为主要特征，并且在各个正交方向上将数据“离相关”，也就是让它们在不同的正交方向上没有相关性。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-apple-system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-apple-system"/>
              </a:rPr>
              <a:t>因此，PCA也存在一些限制，例如它可以很好地解除线性相关，但是对于高阶相关性就没有办法了。对于存在高阶相关性的数据，可以考虑Kernel PCA,通过Kernel将非线性相关转化为线性相关。另外，PCA假设数据各特征分布在正交方向上，如果在非正交方向上存在几个方差较大的方向，PCA的效果就大打折扣。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-apple-system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-apple-system"/>
              </a:rPr>
              <a:t>PCA是一种无参数技术，也就是说面对同样的数据，如果不考虑清晰，谁来做结果都一样，没有主观参数的介入，所以PCA便于通用实现，但是本身没有个性化的优化。</a:t>
            </a:r>
            <a:endParaRPr kumimoji="0" lang="zh-CN" altLang="zh-CN" sz="11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-apple-system"/>
            </a:endParaRPr>
          </a:p>
          <a:p>
            <a:r>
              <a:rPr lang="en-US" altLang="zh-CN" dirty="0"/>
              <a:t>https://blog.csdn.net/yimixgg/article/details/82905001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49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50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51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45510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52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19623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54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86170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55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91408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56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200" dirty="0"/>
              <a:t>降维</a:t>
            </a:r>
            <a:r>
              <a:rPr lang="en-US" altLang="zh-CN" sz="1200" dirty="0"/>
              <a:t>(Dimensionality Reduction)</a:t>
            </a:r>
            <a:r>
              <a:rPr lang="zh-CN" altLang="en-US" sz="1200" dirty="0"/>
              <a:t>是将训练数据中的样本</a:t>
            </a:r>
            <a:r>
              <a:rPr lang="en-US" altLang="zh-CN" sz="1200" dirty="0"/>
              <a:t>(</a:t>
            </a:r>
            <a:r>
              <a:rPr lang="zh-CN" altLang="en-US" sz="1200" dirty="0"/>
              <a:t>实例</a:t>
            </a:r>
            <a:r>
              <a:rPr lang="en-US" altLang="zh-CN" sz="1200" dirty="0"/>
              <a:t>)</a:t>
            </a:r>
            <a:r>
              <a:rPr lang="zh-CN" altLang="en-US" sz="1200" dirty="0"/>
              <a:t>从高维空间转换到低维空间</a:t>
            </a:r>
            <a:r>
              <a:rPr lang="zh-CN" altLang="en-US" sz="1200" b="0" i="0" dirty="0">
                <a:effectLst/>
                <a:latin typeface="-apple-system"/>
              </a:rPr>
              <a:t>，该过程与信息论中有损压缩概念密切相关。同时要明白的，</a:t>
            </a:r>
            <a:r>
              <a:rPr lang="zh-CN" altLang="en-US" sz="1200" b="1" i="0" dirty="0">
                <a:effectLst/>
                <a:latin typeface="-apple-system"/>
              </a:rPr>
              <a:t>不存在完全无损的降维。</a:t>
            </a:r>
            <a:br>
              <a:rPr lang="zh-CN" altLang="en-US" sz="1200" dirty="0"/>
            </a:br>
            <a:r>
              <a:rPr lang="zh-CN" altLang="en-US" sz="1200" b="0" i="0" dirty="0">
                <a:effectLst/>
                <a:latin typeface="-apple-system"/>
              </a:rPr>
              <a:t>有很多种算法可以完成对原始数据的降维，在这些方法中，降维是通过对原始数据的线性变换实现的。</a:t>
            </a:r>
            <a:endParaRPr lang="en-US" altLang="zh-CN" sz="1200" b="0" i="0" dirty="0"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zh-CN" altLang="en-US" sz="1200" b="0" i="0" dirty="0">
                <a:effectLst/>
                <a:latin typeface="-apple-system"/>
              </a:rPr>
              <a:t>如果原始数据是 </a:t>
            </a:r>
            <a:r>
              <a:rPr lang="en-US" altLang="zh-CN" sz="1200" b="0" i="0" dirty="0">
                <a:effectLst/>
                <a:latin typeface="-apple-system"/>
              </a:rPr>
              <a:t>d </a:t>
            </a:r>
            <a:r>
              <a:rPr lang="zh-CN" altLang="en-US" sz="1200" b="0" i="0" dirty="0">
                <a:effectLst/>
                <a:latin typeface="-apple-system"/>
              </a:rPr>
              <a:t>维的，我们想将其约简到 </a:t>
            </a:r>
            <a:r>
              <a:rPr lang="en-US" altLang="zh-CN" sz="1200" b="0" i="0" dirty="0">
                <a:effectLst/>
                <a:latin typeface="-apple-system"/>
              </a:rPr>
              <a:t>n </a:t>
            </a:r>
            <a:r>
              <a:rPr lang="zh-CN" altLang="en-US" sz="1200" b="0" i="0" dirty="0">
                <a:effectLst/>
                <a:latin typeface="-apple-system"/>
              </a:rPr>
              <a:t>维（</a:t>
            </a:r>
            <a:r>
              <a:rPr lang="en-US" altLang="zh-CN" sz="1200" b="0" i="0" dirty="0">
                <a:effectLst/>
                <a:latin typeface="-apple-system"/>
              </a:rPr>
              <a:t>n &lt; d</a:t>
            </a:r>
            <a:r>
              <a:rPr lang="zh-CN" altLang="en-US" sz="1200" b="0" i="0" dirty="0">
                <a:effectLst/>
                <a:latin typeface="-apple-system"/>
              </a:rPr>
              <a:t>），则需要找到一个矩阵使得映射。选择 </a:t>
            </a:r>
            <a:r>
              <a:rPr lang="en-US" altLang="zh-CN" sz="1200" b="0" i="0" dirty="0">
                <a:effectLst/>
                <a:latin typeface="-apple-system"/>
              </a:rPr>
              <a:t>W </a:t>
            </a:r>
            <a:r>
              <a:rPr lang="zh-CN" altLang="en-US" sz="1200" b="0" i="0" dirty="0">
                <a:effectLst/>
                <a:latin typeface="-apple-system"/>
              </a:rPr>
              <a:t>的一个最自然的选择的是在降维的同时那能够复原原始的数据 </a:t>
            </a:r>
            <a:r>
              <a:rPr lang="en-US" altLang="zh-CN" sz="1200" b="0" i="0" dirty="0">
                <a:effectLst/>
                <a:latin typeface="-apple-system"/>
              </a:rPr>
              <a:t>x</a:t>
            </a:r>
            <a:r>
              <a:rPr lang="zh-CN" altLang="en-US" sz="1200" b="0" i="0" dirty="0">
                <a:effectLst/>
                <a:latin typeface="-apple-system"/>
              </a:rPr>
              <a:t>，但通常这是不可能，</a:t>
            </a:r>
            <a:r>
              <a:rPr lang="zh-CN" altLang="en-US" sz="1200" b="1" i="0" dirty="0">
                <a:effectLst/>
                <a:latin typeface="-apple-system"/>
              </a:rPr>
              <a:t>区别只是损失多少的问题</a:t>
            </a:r>
            <a:r>
              <a:rPr lang="zh-CN" altLang="en-US" sz="1200" b="0" i="0" dirty="0">
                <a:effectLst/>
                <a:latin typeface="-apple-system"/>
              </a:rPr>
              <a:t>。</a:t>
            </a:r>
            <a:endParaRPr lang="zh-CN" altLang="en-US" sz="12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将高维数据向低维数据映射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0294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1.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𝑈</m:t>
                    </m:r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矩阵求解</a:t>
                </a:r>
              </a:p>
              <a:p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如果我们将 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𝐴</m:t>
                    </m:r>
                  </m:oMath>
                </a14:m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𝐴</m:t>
                    </m:r>
                  </m:oMath>
                </a14:m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的转置做矩阵乘法，那么会得到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𝑚</m:t>
                    </m:r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×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𝑚</m:t>
                    </m:r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的一个方阵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𝐴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𝐴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。既然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𝐴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𝐴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是方阵，那么我们就可以进行特征分解，得到的特征值和特征向量满足下式：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(</m:t>
                      </m:r>
                      <m:r>
                        <a:rPr lang="en-US" altLang="zh-CN" sz="1200" i="1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𝐴</m:t>
                      </m:r>
                      <m:sSup>
                        <m:sSupPr>
                          <m:ctrlPr>
                            <a:rPr lang="zh-CN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𝑇</m:t>
                          </m:r>
                        </m:sup>
                      </m:sSup>
                      <m:r>
                        <a:rPr lang="en-US" altLang="zh-CN" sz="1200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)</m:t>
                      </m:r>
                      <m:sSub>
                        <m:sSubPr>
                          <m:ctrlPr>
                            <a:rPr lang="zh-CN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lang="zh-CN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zh-CN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zh-CN" sz="1200" kern="12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这样我们就可以得到矩阵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𝐴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𝐴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的 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𝑚</m:t>
                    </m:r>
                  </m:oMath>
                </a14:m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个特征值和对应的 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𝑚</m:t>
                    </m:r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个特征向量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𝑢</m:t>
                    </m:r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了。将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𝐴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𝐴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的所有特征向量组成一个 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𝑚</m:t>
                    </m:r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×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𝑚</m:t>
                    </m:r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的矩阵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𝑈</m:t>
                    </m:r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，就是我们 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𝑆𝑉𝐷</m:t>
                    </m:r>
                  </m:oMath>
                </a14:m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公式里面的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𝑈</m:t>
                    </m:r>
                  </m:oMath>
                </a14:m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矩阵了。一般我们将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𝑈</m:t>
                    </m:r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中的每个特征向量叫做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𝐴</m:t>
                    </m:r>
                  </m:oMath>
                </a14:m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的左奇异向量。</a:t>
                </a:r>
              </a:p>
              <a:p>
                <a:r>
                  <a:rPr lang="en-US" altLang="zh-CN" sz="1200" kern="1200" dirty="0" err="1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注意：由于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𝐴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𝐴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𝑇</m:t>
                        </m:r>
                      </m:sup>
                    </m:sSup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=(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𝑈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𝛴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𝑉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𝑇</m:t>
                        </m:r>
                      </m:sup>
                    </m:sSup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)(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𝑈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𝛴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𝑉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)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𝑇</m:t>
                        </m:r>
                      </m:sup>
                    </m:sSup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=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𝑈</m:t>
                    </m:r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(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𝛴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𝛴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𝑇</m:t>
                        </m:r>
                      </m:sup>
                    </m:sSup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)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𝑈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𝑇</m:t>
                        </m:r>
                      </m:sup>
                    </m:sSup>
                  </m:oMath>
                </a14:m>
                <a:endParaRPr lang="zh-CN" altLang="zh-CN" sz="1200" kern="12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上式证明使用了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𝑉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𝑇</m:t>
                        </m:r>
                      </m:sup>
                    </m:sSup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𝑉</m:t>
                    </m:r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=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𝐼</m:t>
                    </m:r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,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𝛴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𝑇</m:t>
                        </m:r>
                      </m:sup>
                    </m:sSup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=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𝛴</m:t>
                    </m:r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。可以看出的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𝐴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𝐴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特征向量组成的的确就是我们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SVD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中的 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𝑈</m:t>
                    </m:r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矩阵。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 l="-9" t="-10" r="9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17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36567" y="222253"/>
            <a:ext cx="2880784" cy="59039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94219" y="222253"/>
            <a:ext cx="8439149" cy="590391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30725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A54C05-12C6-4ED5-8C42-25DA65BDDB23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ChangeArrowheads="1"/>
          </p:cNvSpPr>
          <p:nvPr userDrawn="1"/>
        </p:nvSpPr>
        <p:spPr bwMode="auto">
          <a:xfrm>
            <a:off x="0" y="1000125"/>
            <a:ext cx="646113" cy="261938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027" name="Rectangle 10"/>
          <p:cNvSpPr>
            <a:spLocks noChangeArrowheads="1"/>
          </p:cNvSpPr>
          <p:nvPr userDrawn="1"/>
        </p:nvSpPr>
        <p:spPr bwMode="auto">
          <a:xfrm>
            <a:off x="703263" y="996950"/>
            <a:ext cx="11488737" cy="261938"/>
          </a:xfrm>
          <a:prstGeom prst="rect">
            <a:avLst/>
          </a:prstGeom>
          <a:solidFill>
            <a:srgbClr val="0066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028" name="Text Box 11"/>
          <p:cNvSpPr txBox="1">
            <a:spLocks noChangeArrowheads="1"/>
          </p:cNvSpPr>
          <p:nvPr userDrawn="1"/>
        </p:nvSpPr>
        <p:spPr bwMode="auto">
          <a:xfrm>
            <a:off x="261938" y="963613"/>
            <a:ext cx="403225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defRPr/>
            </a:pPr>
            <a:fld id="{679EA1FA-98DD-462E-800D-6ADA9E20B4EE}" type="slidenum">
              <a:rPr lang="en-US" altLang="zh-CN" sz="1400" b="1" smtClean="0">
                <a:solidFill>
                  <a:schemeClr val="bg1"/>
                </a:solidFill>
                <a:ea typeface="宋体" panose="02010600030101010101" pitchFamily="2" charset="-122"/>
              </a:rPr>
              <a:t>‹#›</a:t>
            </a:fld>
            <a:endParaRPr lang="en-US" altLang="zh-CN" sz="1400" b="1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1029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293688" y="222250"/>
            <a:ext cx="11523662" cy="677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341630" indent="-34163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1680" indent="-28448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1730" indent="-22733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598930" indent="-22733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6130" indent="-22733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zh.wikipedia.org/wiki/%E9%80%86%E7%9F%A9%E9%99%A3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2.png"/><Relationship Id="rId7" Type="http://schemas.openxmlformats.org/officeDocument/2006/relationships/image" Target="../media/image11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7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.jpe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6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70.wmf"/><Relationship Id="rId5" Type="http://schemas.openxmlformats.org/officeDocument/2006/relationships/image" Target="../media/image67.e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69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3.png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eg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0" name="矩形 13"/>
          <p:cNvSpPr>
            <a:spLocks noChangeArrowheads="1"/>
          </p:cNvSpPr>
          <p:nvPr/>
        </p:nvSpPr>
        <p:spPr bwMode="auto">
          <a:xfrm>
            <a:off x="5200631" y="4962165"/>
            <a:ext cx="2459990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2021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年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12</a:t>
            </a:r>
            <a:r>
              <a:rPr lang="zh-CN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1904" y="2668905"/>
            <a:ext cx="12199426" cy="2234691"/>
          </a:xfrm>
          <a:solidFill>
            <a:srgbClr val="0070C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/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机器学习</a:t>
            </a:r>
            <a:r>
              <a:rPr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4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第十二章 </a:t>
            </a:r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降维</a:t>
            </a:r>
            <a:br>
              <a:rPr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</a:br>
            <a:br>
              <a:rPr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</a:b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王朔遥</a:t>
            </a:r>
            <a:endParaRPr lang="zh-CN" altLang="en-US" sz="2400" dirty="0">
              <a:solidFill>
                <a:schemeClr val="bg1"/>
              </a:solidFill>
              <a:latin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75"/>
    </mc:Choice>
    <mc:Fallback xmlns="">
      <p:transition spd="slow" advTm="717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</a:t>
            </a:r>
            <a:r>
              <a:rPr lang="zh-CN" altLang="en-US" dirty="0">
                <a:solidFill>
                  <a:schemeClr val="tx1"/>
                </a:solidFill>
              </a:rPr>
              <a:t>降维概述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68338" y="1609999"/>
            <a:ext cx="5293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数据可视化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68337" y="2320548"/>
            <a:ext cx="10453437" cy="3911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en-US" altLang="zh-CN" b="1" i="0" dirty="0">
                <a:effectLst/>
                <a:latin typeface="+mj-ea"/>
                <a:ea typeface="+mj-ea"/>
              </a:rPr>
              <a:t>t-distributed Stochastic Neighbor Embedding(t-SNE)</a:t>
            </a:r>
            <a:endParaRPr lang="zh-CN" altLang="en-US" b="0" i="0" dirty="0">
              <a:effectLst/>
              <a:latin typeface="+mj-ea"/>
              <a:ea typeface="+mj-ea"/>
            </a:endParaRPr>
          </a:p>
          <a:p>
            <a:pPr algn="just" fontAlgn="base">
              <a:lnSpc>
                <a:spcPct val="150000"/>
              </a:lnSpc>
            </a:pP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t-SNE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TSNE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）将数据点之间的相似度转换为概率。原始空间中的相似度由高斯联合概率表示，嵌入空间的相似度由“学生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分布”表示。</a:t>
            </a:r>
          </a:p>
          <a:p>
            <a:pPr algn="just" fontAlgn="base">
              <a:lnSpc>
                <a:spcPct val="150000"/>
              </a:lnSpc>
            </a:pP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虽然</a:t>
            </a:r>
            <a:r>
              <a:rPr lang="en-US" altLang="zh-CN" b="0" i="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Isomap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LLE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variants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等数据降维和可视化方法，更适合展开单个连续的低维的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manifold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。但如果要准确的可视化样本间的相似度关系，如对于下图所示的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曲线（不同颜色的图像表示不同类别的数据），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t-SNE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表现更好。因为</a:t>
            </a:r>
            <a:r>
              <a:rPr lang="en-US" altLang="zh-CN" b="1" i="0" dirty="0">
                <a:effectLst/>
                <a:latin typeface="inherit"/>
                <a:ea typeface="微软雅黑" panose="020B0503020204020204" pitchFamily="34" charset="-122"/>
              </a:rPr>
              <a:t>t-SNE</a:t>
            </a:r>
            <a:r>
              <a:rPr lang="zh-CN" altLang="en-US" b="1" i="0" dirty="0">
                <a:effectLst/>
                <a:latin typeface="inherit"/>
                <a:ea typeface="微软雅黑" panose="020B0503020204020204" pitchFamily="34" charset="-122"/>
              </a:rPr>
              <a:t>主要是关注数据的局部结构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</a:t>
            </a:r>
            <a:r>
              <a:rPr lang="zh-CN" altLang="en-US" dirty="0">
                <a:solidFill>
                  <a:schemeClr val="tx1"/>
                </a:solidFill>
              </a:rPr>
              <a:t>降维概述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68338" y="1491916"/>
            <a:ext cx="3420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降维的优缺点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68338" y="2015136"/>
            <a:ext cx="10412341" cy="4246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降维的优点：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通过减少特征的维数，数据集存储所需的空间也相应减少，减少了特征维数所需的计算训练时间；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数据集特征的降维有助于快速可视化数据；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通过处理多重共线性消除冗余特征。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降维的缺点：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由于降维可能会丢失一些数据；</a:t>
            </a:r>
            <a:endParaRPr lang="en-US" altLang="zh-CN" sz="20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/>
              <a:t>在</a:t>
            </a:r>
            <a:r>
              <a:rPr lang="zh-CN" altLang="en-US" sz="2000" dirty="0"/>
              <a:t>主成分分析</a:t>
            </a:r>
            <a:r>
              <a:rPr lang="en-US" altLang="zh-CN" sz="2000" dirty="0"/>
              <a:t>(PCA)</a:t>
            </a:r>
            <a:r>
              <a:rPr lang="zh-CN" altLang="en-US" sz="2000" dirty="0"/>
              <a:t>降维技术中，有时需要考虑多少主成分是难以确定的，往往使用经验法则</a:t>
            </a:r>
            <a:r>
              <a:rPr lang="en-US" altLang="zh-CN" sz="2000" dirty="0"/>
              <a:t> </a:t>
            </a:r>
            <a:r>
              <a:rPr lang="zh-CN" altLang="en-US" sz="2000" dirty="0"/>
              <a:t>（类似如何确定</a:t>
            </a:r>
            <a:r>
              <a:rPr lang="en-US" altLang="zh-CN" sz="2000" dirty="0"/>
              <a:t>K-means, kNN</a:t>
            </a:r>
            <a:r>
              <a:rPr lang="zh-CN" altLang="en-US" sz="2000" dirty="0"/>
              <a:t>中的</a:t>
            </a:r>
            <a:r>
              <a:rPr lang="en-US" altLang="zh-CN" sz="2000" dirty="0"/>
              <a:t>K</a:t>
            </a:r>
            <a:r>
              <a:rPr lang="zh-CN" altLang="en-US" sz="2000" dirty="0"/>
              <a:t>值）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1640987"/>
            <a:ext cx="5499383" cy="354983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0"/>
          <a:stretch>
            <a:fillRect/>
          </a:stretch>
        </p:blipFill>
        <p:spPr>
          <a:xfrm>
            <a:off x="5807358" y="1354535"/>
            <a:ext cx="6014396" cy="4768892"/>
          </a:xfrm>
          <a:prstGeom prst="rect">
            <a:avLst/>
          </a:prstGeom>
        </p:spPr>
      </p:pic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</a:t>
            </a:r>
            <a:r>
              <a:rPr lang="zh-CN" altLang="en-US" dirty="0">
                <a:solidFill>
                  <a:schemeClr val="tx1"/>
                </a:solidFill>
              </a:rPr>
              <a:t>降维概述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对角圆角矩形 8"/>
          <p:cNvSpPr/>
          <p:nvPr/>
        </p:nvSpPr>
        <p:spPr>
          <a:xfrm>
            <a:off x="2550681" y="2702861"/>
            <a:ext cx="6278833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135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2.SVD(</a:t>
            </a:r>
            <a:r>
              <a:rPr lang="zh-CN" altLang="en-US" dirty="0">
                <a:solidFill>
                  <a:schemeClr val="tx1"/>
                </a:solidFill>
              </a:rPr>
              <a:t>奇异值分解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4" name="TextBox 6"/>
          <p:cNvSpPr txBox="1">
            <a:spLocks noChangeArrowheads="1"/>
          </p:cNvSpPr>
          <p:nvPr/>
        </p:nvSpPr>
        <p:spPr bwMode="auto">
          <a:xfrm>
            <a:off x="3002507" y="1872975"/>
            <a:ext cx="510547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anose="020B0806030902050204" pitchFamily="34" charset="0"/>
                <a:ea typeface="微软雅黑" panose="020B0503020204020204" pitchFamily="34" charset="-122"/>
              </a:rPr>
              <a:t>01 </a:t>
            </a:r>
            <a:r>
              <a:rPr lang="en-US" altLang="zh-CN" sz="4000" dirty="0">
                <a:latin typeface="Impact" panose="020B080603090205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latin typeface="Impact" panose="020B0806030902050204" pitchFamily="34" charset="0"/>
                <a:ea typeface="微软雅黑" panose="020B0503020204020204" pitchFamily="34" charset="-122"/>
              </a:rPr>
              <a:t>  </a:t>
            </a:r>
            <a:r>
              <a:rPr lang="zh-CN" altLang="en-US" sz="3600" dirty="0">
                <a:latin typeface="Impact" panose="020B0806030902050204" pitchFamily="34" charset="0"/>
                <a:ea typeface="微软雅黑" panose="020B0503020204020204" pitchFamily="34" charset="-122"/>
              </a:rPr>
              <a:t>降维概述</a:t>
            </a:r>
            <a:endParaRPr lang="en-US" altLang="zh-CN" sz="3600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TextBox 10"/>
          <p:cNvSpPr txBox="1">
            <a:spLocks noChangeArrowheads="1"/>
          </p:cNvSpPr>
          <p:nvPr/>
        </p:nvSpPr>
        <p:spPr bwMode="auto">
          <a:xfrm>
            <a:off x="3002508" y="2749712"/>
            <a:ext cx="507241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    SVD</a:t>
            </a:r>
            <a:r>
              <a:rPr lang="en-US" altLang="zh-CN" sz="3600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zh-CN" altLang="en-US" sz="3600" dirty="0">
                <a:solidFill>
                  <a:schemeClr val="bg1"/>
                </a:solidFill>
                <a:latin typeface="+mj-ea"/>
                <a:ea typeface="+mj-ea"/>
              </a:rPr>
              <a:t>奇异值分解</a:t>
            </a:r>
            <a:r>
              <a:rPr lang="en-US" altLang="zh-CN" sz="3600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zh-CN" altLang="en-US" sz="3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11"/>
          <p:cNvSpPr txBox="1">
            <a:spLocks noChangeArrowheads="1"/>
          </p:cNvSpPr>
          <p:nvPr/>
        </p:nvSpPr>
        <p:spPr bwMode="auto">
          <a:xfrm>
            <a:off x="3002507" y="3564894"/>
            <a:ext cx="464093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anose="020B0806030902050204" pitchFamily="34" charset="0"/>
                <a:ea typeface="微软雅黑" panose="020B0503020204020204" pitchFamily="34" charset="-122"/>
              </a:rPr>
              <a:t>03    PCA</a:t>
            </a:r>
            <a:r>
              <a:rPr lang="en-US" altLang="zh-CN" sz="3600" dirty="0">
                <a:latin typeface="+mj-ea"/>
                <a:ea typeface="+mj-ea"/>
              </a:rPr>
              <a:t>(</a:t>
            </a:r>
            <a:r>
              <a:rPr lang="zh-CN" altLang="en-US" sz="3600" dirty="0">
                <a:latin typeface="+mj-ea"/>
                <a:ea typeface="+mj-ea"/>
              </a:rPr>
              <a:t>主成分分析</a:t>
            </a:r>
            <a:r>
              <a:rPr lang="en-US" altLang="zh-CN" sz="3600" dirty="0">
                <a:latin typeface="+mj-ea"/>
                <a:ea typeface="+mj-ea"/>
              </a:rPr>
              <a:t>)</a:t>
            </a:r>
            <a:endParaRPr lang="zh-CN" altLang="en-US" sz="3600" dirty="0">
              <a:latin typeface="+mj-ea"/>
              <a:ea typeface="+mj-ea"/>
            </a:endParaRPr>
          </a:p>
        </p:txBody>
      </p:sp>
    </p:spTree>
  </p:cSld>
  <p:clrMapOvr>
    <a:masterClrMapping/>
  </p:clrMapOvr>
  <p:transition advTm="8005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2.SVD(</a:t>
            </a:r>
            <a:r>
              <a:rPr lang="zh-CN" altLang="en-US" dirty="0">
                <a:solidFill>
                  <a:schemeClr val="tx1"/>
                </a:solidFill>
              </a:rPr>
              <a:t>奇异值分解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65175" y="1529426"/>
            <a:ext cx="9907514" cy="2242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奇异值分解</a:t>
            </a:r>
            <a:r>
              <a:rPr lang="en-US" altLang="zh-CN" b="1" dirty="0"/>
              <a:t> (Singular Value Decomposition</a:t>
            </a:r>
            <a:r>
              <a:rPr lang="zh-CN" altLang="en-US" b="1" dirty="0"/>
              <a:t>，以下简称 </a:t>
            </a:r>
            <a:r>
              <a:rPr lang="en-US" altLang="zh-CN" b="1" dirty="0"/>
              <a:t>SVD)</a:t>
            </a:r>
            <a:r>
              <a:rPr lang="zh-CN" altLang="en-US" dirty="0"/>
              <a:t>是在机器学习领域广泛应用的算法，它不光可以用于降维算法中的特征分解，还可以用于推荐系统，以及自然语言处理等领域。是很多机器学习算法的基石。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765175" y="3688696"/>
                <a:ext cx="10507736" cy="22430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solidFill>
                      <a:schemeClr val="tx1"/>
                    </a:solidFill>
                    <a:latin typeface="+mj-ea"/>
                    <a:ea typeface="+mj-ea"/>
                  </a:rPr>
                  <a:t>SVD</a:t>
                </a:r>
                <a:r>
                  <a:rPr lang="en-US" altLang="zh-CN" sz="2400" spc="40" dirty="0" err="1">
                    <a:solidFill>
                      <a:schemeClr val="tx1"/>
                    </a:solidFill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可以将一个</a:t>
                </a:r>
                <a:r>
                  <a:rPr lang="zh-CN" altLang="zh-CN" sz="2400" dirty="0">
                    <a:solidFill>
                      <a:schemeClr val="tx1"/>
                    </a:solidFill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矩阵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2400" spc="40" dirty="0" err="1">
                    <a:solidFill>
                      <a:schemeClr val="tx1"/>
                    </a:solidFill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分解为三个矩阵的乘积</a:t>
                </a:r>
                <a:r>
                  <a:rPr lang="en-US" altLang="zh-CN" sz="2400" spc="40" dirty="0">
                    <a:solidFill>
                      <a:schemeClr val="tx1"/>
                    </a:solidFill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：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spc="40" dirty="0">
                    <a:solidFill>
                      <a:schemeClr val="tx1"/>
                    </a:solidFill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一个正交矩阵</a:t>
                </a:r>
                <a:r>
                  <a:rPr lang="en-US" altLang="zh-CN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en-US" altLang="zh-CN" sz="2400" spc="40" dirty="0">
                    <a:solidFill>
                      <a:schemeClr val="tx1"/>
                    </a:solidFill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(orthogonal matrix)，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spc="40" dirty="0" err="1">
                    <a:solidFill>
                      <a:schemeClr val="tx1"/>
                    </a:solidFill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一个对角矩阵</a:t>
                </a:r>
                <a14:m>
                  <m:oMath xmlns:m="http://schemas.openxmlformats.org/officeDocument/2006/math">
                    <m:r>
                      <a:rPr lang="en-US" altLang="zh-CN" sz="2400" i="1" spc="4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𝛴</m:t>
                    </m:r>
                  </m:oMath>
                </a14:m>
                <a:r>
                  <a:rPr lang="en-US" altLang="zh-CN" sz="2400" spc="40" dirty="0">
                    <a:solidFill>
                      <a:schemeClr val="tx1"/>
                    </a:solidFill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(diagonal matrix)，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spc="40" dirty="0" err="1">
                    <a:solidFill>
                      <a:schemeClr val="tx1"/>
                    </a:solidFill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一个正交矩阵</a:t>
                </a:r>
                <a14:m>
                  <m:oMath xmlns:m="http://schemas.openxmlformats.org/officeDocument/2006/math">
                    <m:r>
                      <a:rPr lang="en-US" altLang="zh-CN" sz="2400" i="1" spc="4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400" spc="40" dirty="0" err="1">
                    <a:solidFill>
                      <a:schemeClr val="tx1"/>
                    </a:solidFill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的转置</a:t>
                </a:r>
                <a:r>
                  <a:rPr lang="en-US" altLang="zh-CN" sz="2400" spc="40" dirty="0">
                    <a:solidFill>
                      <a:schemeClr val="tx1"/>
                    </a:solidFill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。 </a:t>
                </a:r>
                <a:endParaRPr lang="zh-CN" altLang="en-US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175" y="3688696"/>
                <a:ext cx="10507736" cy="2243050"/>
              </a:xfrm>
              <a:prstGeom prst="rect">
                <a:avLst/>
              </a:prstGeom>
              <a:blipFill rotWithShape="1">
                <a:blip r:embed="rId2"/>
                <a:stretch>
                  <a:fillRect t="-27" r="4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2.SVD(</a:t>
            </a:r>
            <a:r>
              <a:rPr lang="zh-CN" altLang="en-US" dirty="0">
                <a:solidFill>
                  <a:schemeClr val="tx1"/>
                </a:solidFill>
              </a:rPr>
              <a:t>奇异值分解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668338" y="1374464"/>
                <a:ext cx="11029070" cy="1661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假设矩阵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是一个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的矩阵，通过</a:t>
                </a:r>
                <a:r>
                  <a:rPr lang="en-US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SVD</a:t>
                </a:r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是对矩阵进行分解，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那么我们定义矩阵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的</a:t>
                </a:r>
                <a:r>
                  <a:rPr lang="en-US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SVD </a:t>
                </a:r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为：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𝑈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𝛴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zh-CN" sz="2400" dirty="0">
                  <a:effectLst/>
                  <a:latin typeface="+mj-ea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38" y="1374464"/>
                <a:ext cx="11029070" cy="1661993"/>
              </a:xfrm>
              <a:prstGeom prst="rect">
                <a:avLst/>
              </a:prstGeom>
              <a:blipFill rotWithShape="1">
                <a:blip r:embed="rId3"/>
                <a:stretch>
                  <a:fillRect l="-3" t="-19" r="1" b="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组合 46"/>
          <p:cNvGrpSpPr/>
          <p:nvPr/>
        </p:nvGrpSpPr>
        <p:grpSpPr>
          <a:xfrm>
            <a:off x="2129358" y="3424232"/>
            <a:ext cx="6478684" cy="2773201"/>
            <a:chOff x="2129358" y="3424232"/>
            <a:chExt cx="6478684" cy="27732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Google Shape;3543;p58"/>
                <p:cNvSpPr/>
                <p:nvPr/>
              </p:nvSpPr>
              <p:spPr>
                <a:xfrm>
                  <a:off x="2168993" y="3992204"/>
                  <a:ext cx="997800" cy="1883401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smtClean="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𝐴</m:t>
                        </m:r>
                      </m:oMath>
                    </m:oMathPara>
                  </a14:m>
                  <a:endParaRPr dirty="0">
                    <a:latin typeface="Consolas" panose="020B0609020204030204"/>
                    <a:ea typeface="Consolas" panose="020B0609020204030204"/>
                    <a:cs typeface="Consolas" panose="020B0609020204030204"/>
                    <a:sym typeface="Consolas" panose="020B0609020204030204"/>
                  </a:endParaRPr>
                </a:p>
              </p:txBody>
            </p:sp>
          </mc:Choice>
          <mc:Fallback xmlns="">
            <p:sp>
              <p:nvSpPr>
                <p:cNvPr id="16" name="Google Shape;3543;p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8993" y="3992204"/>
                  <a:ext cx="997800" cy="1883401"/>
                </a:xfrm>
                <a:prstGeom prst="rect">
                  <a:avLst/>
                </a:prstGeom>
                <a:blipFill rotWithShape="1">
                  <a:blip r:embed="rId4"/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Google Shape;3544;p58"/>
                <p:cNvSpPr/>
                <p:nvPr/>
              </p:nvSpPr>
              <p:spPr>
                <a:xfrm>
                  <a:off x="7610242" y="3961972"/>
                  <a:ext cx="997800" cy="1004100"/>
                </a:xfrm>
                <a:prstGeom prst="rect">
                  <a:avLst/>
                </a:prstGeom>
                <a:solidFill>
                  <a:srgbClr val="C9DAF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lvl="0"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zh-CN" altLang="zh-CN" sz="2400" i="1" smtClean="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17" name="Google Shape;3544;p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0242" y="3961972"/>
                  <a:ext cx="997800" cy="1004100"/>
                </a:xfrm>
                <a:prstGeom prst="rect">
                  <a:avLst/>
                </a:prstGeom>
                <a:blipFill rotWithShape="1">
                  <a:blip r:embed="rId5"/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Google Shape;3545;p58"/>
                <p:cNvSpPr/>
                <p:nvPr/>
              </p:nvSpPr>
              <p:spPr>
                <a:xfrm>
                  <a:off x="6232711" y="3966415"/>
                  <a:ext cx="997800" cy="1883401"/>
                </a:xfrm>
                <a:prstGeom prst="rect">
                  <a:avLst/>
                </a:prstGeom>
                <a:solidFill>
                  <a:srgbClr val="B6D7A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smtClean="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𝛴</m:t>
                        </m:r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18" name="Google Shape;3545;p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2711" y="3966415"/>
                  <a:ext cx="997800" cy="1883401"/>
                </a:xfrm>
                <a:prstGeom prst="rect">
                  <a:avLst/>
                </a:prstGeom>
                <a:blipFill rotWithShape="1">
                  <a:blip r:embed="rId6"/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Google Shape;3546;p58"/>
                <p:cNvSpPr/>
                <p:nvPr/>
              </p:nvSpPr>
              <p:spPr>
                <a:xfrm>
                  <a:off x="3985953" y="3966416"/>
                  <a:ext cx="1831822" cy="1883401"/>
                </a:xfrm>
                <a:prstGeom prst="rect">
                  <a:avLst/>
                </a:prstGeom>
                <a:solidFill>
                  <a:srgbClr val="F4CCCC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smtClean="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𝑈</m:t>
                        </m:r>
                      </m:oMath>
                    </m:oMathPara>
                  </a14:m>
                  <a:endParaRPr dirty="0">
                    <a:latin typeface="Consolas" panose="020B0609020204030204"/>
                    <a:ea typeface="Consolas" panose="020B0609020204030204"/>
                    <a:cs typeface="Consolas" panose="020B0609020204030204"/>
                    <a:sym typeface="Consolas" panose="020B0609020204030204"/>
                  </a:endParaRPr>
                </a:p>
              </p:txBody>
            </p:sp>
          </mc:Choice>
          <mc:Fallback xmlns="">
            <p:sp>
              <p:nvSpPr>
                <p:cNvPr id="19" name="Google Shape;3546;p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5953" y="3966416"/>
                  <a:ext cx="1831822" cy="1883401"/>
                </a:xfrm>
                <a:prstGeom prst="rect">
                  <a:avLst/>
                </a:prstGeom>
                <a:blipFill rotWithShape="1">
                  <a:blip r:embed="rId7"/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/>
                <p:cNvSpPr txBox="1"/>
                <p:nvPr/>
              </p:nvSpPr>
              <p:spPr>
                <a:xfrm>
                  <a:off x="6232711" y="5828101"/>
                  <a:ext cx="9978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800" i="1" smtClean="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zh-CN" altLang="en-US" sz="18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altLang="zh-CN" sz="1800" dirty="0"/>
                </a:p>
              </p:txBody>
            </p:sp>
          </mc:Choice>
          <mc:Fallback xmlns="">
            <p:sp>
              <p:nvSpPr>
                <p:cNvPr id="22" name="文本框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2711" y="5828101"/>
                  <a:ext cx="997800" cy="369332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/>
                <p:cNvSpPr txBox="1"/>
                <p:nvPr/>
              </p:nvSpPr>
              <p:spPr>
                <a:xfrm>
                  <a:off x="2129358" y="5828101"/>
                  <a:ext cx="9978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800" i="1" smtClean="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zh-CN" altLang="en-US" sz="18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altLang="zh-CN" sz="1800" dirty="0"/>
                </a:p>
              </p:txBody>
            </p:sp>
          </mc:Choice>
          <mc:Fallback xmlns="">
            <p:sp>
              <p:nvSpPr>
                <p:cNvPr id="23" name="文本框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9358" y="5828101"/>
                  <a:ext cx="997800" cy="369332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/>
                <p:cNvSpPr txBox="1"/>
                <p:nvPr/>
              </p:nvSpPr>
              <p:spPr>
                <a:xfrm>
                  <a:off x="4402964" y="5828101"/>
                  <a:ext cx="9978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800" i="1" smtClean="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zh-CN" altLang="en-US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altLang="zh-CN" sz="1800" dirty="0"/>
                </a:p>
              </p:txBody>
            </p:sp>
          </mc:Choice>
          <mc:Fallback xmlns="">
            <p:sp>
              <p:nvSpPr>
                <p:cNvPr id="24" name="文本框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2964" y="5828101"/>
                  <a:ext cx="997800" cy="369332"/>
                </a:xfrm>
                <a:prstGeom prst="rect">
                  <a:avLst/>
                </a:prstGeom>
                <a:blipFill rotWithShape="1">
                  <a:blip r:embed="rId9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/>
                <p:cNvSpPr txBox="1"/>
                <p:nvPr/>
              </p:nvSpPr>
              <p:spPr>
                <a:xfrm>
                  <a:off x="7610242" y="4929461"/>
                  <a:ext cx="9978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zh-CN" altLang="en-US" sz="18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altLang="zh-CN" sz="1800" dirty="0"/>
                </a:p>
              </p:txBody>
            </p:sp>
          </mc:Choice>
          <mc:Fallback xmlns="">
            <p:sp>
              <p:nvSpPr>
                <p:cNvPr id="25" name="文本框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0242" y="4929461"/>
                  <a:ext cx="997800" cy="369332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直接连接符 26"/>
            <p:cNvCxnSpPr/>
            <p:nvPr/>
          </p:nvCxnSpPr>
          <p:spPr>
            <a:xfrm>
              <a:off x="3301218" y="4900246"/>
              <a:ext cx="412653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3301218" y="5052646"/>
              <a:ext cx="412653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6232711" y="3966415"/>
              <a:ext cx="541383" cy="624342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6232711" y="4590757"/>
              <a:ext cx="541383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V="1">
              <a:off x="6774094" y="3966415"/>
              <a:ext cx="0" cy="62434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38" name="Google Shape;1444;p42"/>
            <p:cNvSpPr/>
            <p:nvPr/>
          </p:nvSpPr>
          <p:spPr>
            <a:xfrm>
              <a:off x="6459475" y="4226949"/>
              <a:ext cx="87855" cy="93702"/>
            </a:xfrm>
            <a:prstGeom prst="rect">
              <a:avLst/>
            </a:prstGeom>
            <a:solidFill>
              <a:srgbClr val="FCFC7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40" name="直接箭头连接符 39"/>
            <p:cNvCxnSpPr>
              <a:endCxn id="38" idx="0"/>
            </p:cNvCxnSpPr>
            <p:nvPr/>
          </p:nvCxnSpPr>
          <p:spPr>
            <a:xfrm>
              <a:off x="6503403" y="3718560"/>
              <a:ext cx="0" cy="5083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/>
                <p:cNvSpPr txBox="1"/>
                <p:nvPr/>
              </p:nvSpPr>
              <p:spPr>
                <a:xfrm>
                  <a:off x="6608971" y="3506686"/>
                  <a:ext cx="45954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𝑟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3" name="文本框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8971" y="3506686"/>
                  <a:ext cx="459545" cy="461665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/>
                <p:cNvSpPr txBox="1"/>
                <p:nvPr/>
              </p:nvSpPr>
              <p:spPr>
                <a:xfrm>
                  <a:off x="6151732" y="4191489"/>
                  <a:ext cx="45954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𝑟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4" name="文本框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1732" y="4191489"/>
                  <a:ext cx="459545" cy="461665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文本框 45"/>
            <p:cNvSpPr txBox="1"/>
            <p:nvPr/>
          </p:nvSpPr>
          <p:spPr>
            <a:xfrm>
              <a:off x="6151732" y="3424232"/>
              <a:ext cx="7911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奇异值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/>
              <p:cNvSpPr txBox="1"/>
              <p:nvPr/>
            </p:nvSpPr>
            <p:spPr>
              <a:xfrm>
                <a:off x="5848744" y="4130805"/>
                <a:ext cx="281024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·</m:t>
                      </m:r>
                    </m:oMath>
                  </m:oMathPara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744" y="4130805"/>
                <a:ext cx="281024" cy="769441"/>
              </a:xfrm>
              <a:prstGeom prst="rect">
                <a:avLst/>
              </a:prstGeom>
              <a:blipFill rotWithShape="1">
                <a:blip r:embed="rId12"/>
                <a:stretch>
                  <a:fillRect l="-140" t="-17" r="40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/>
              <p:cNvSpPr txBox="1"/>
              <p:nvPr/>
            </p:nvSpPr>
            <p:spPr>
              <a:xfrm>
                <a:off x="7230511" y="4079301"/>
                <a:ext cx="291529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·</m:t>
                      </m:r>
                    </m:oMath>
                  </m:oMathPara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511" y="4079301"/>
                <a:ext cx="291529" cy="769441"/>
              </a:xfrm>
              <a:prstGeom prst="rect">
                <a:avLst/>
              </a:prstGeom>
              <a:blipFill rotWithShape="1">
                <a:blip r:embed="rId13"/>
                <a:stretch>
                  <a:fillRect l="-138" t="-8" r="160" b="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2.SVD(</a:t>
            </a:r>
            <a:r>
              <a:rPr lang="zh-CN" altLang="en-US" dirty="0">
                <a:solidFill>
                  <a:schemeClr val="tx1"/>
                </a:solidFill>
              </a:rPr>
              <a:t>奇异值分解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8338" y="1410572"/>
            <a:ext cx="203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符号定义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2703464" y="1759183"/>
                <a:ext cx="6096000" cy="6794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  <a:ea typeface="+mj-ea"/>
                        </a:rPr>
                        <m:t>𝐴</m:t>
                      </m:r>
                      <m:r>
                        <a:rPr lang="zh-CN" altLang="en-US" i="0">
                          <a:latin typeface="Cambria Math" panose="02040503050406030204" pitchFamily="18" charset="0"/>
                          <a:ea typeface="+mj-ea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+mj-ea"/>
                        </a:rPr>
                        <m:t>𝑈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+mj-ea"/>
                        </a:rPr>
                        <m:t>𝛴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+mj-ea"/>
                            </a:rPr>
                            <m:t>𝑉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  <a:ea typeface="+mj-ea"/>
                            </a:rPr>
                            <m:t>𝑇</m:t>
                          </m:r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  <a:ea typeface="+mj-ea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+mj-ea"/>
                            </a:rPr>
                            <m:t>𝑢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  <a:ea typeface="+mj-ea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+mj-ea"/>
                            </a:rPr>
                            <m:t>𝜎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  <a:ea typeface="+mj-ea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+mj-ea"/>
                            </a:rPr>
                            <m:t>𝑣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  <a:ea typeface="+mj-ea"/>
                            </a:rPr>
                            <m:t>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  <a:ea typeface="+mj-ea"/>
                            </a:rPr>
                            <m:t>𝑇</m:t>
                          </m:r>
                        </m:sup>
                      </m:sSubSup>
                      <m:r>
                        <a:rPr lang="zh-CN" altLang="en-US" i="0">
                          <a:latin typeface="Cambria Math" panose="02040503050406030204" pitchFamily="18" charset="0"/>
                          <a:ea typeface="+mj-ea"/>
                        </a:rPr>
                        <m:t>+⋯+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+mj-ea"/>
                            </a:rPr>
                            <m:t>𝑢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  <a:ea typeface="+mj-ea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+mj-ea"/>
                            </a:rPr>
                            <m:t>𝜎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  <a:ea typeface="+mj-ea"/>
                            </a:rPr>
                            <m:t>𝑟</m:t>
                          </m:r>
                        </m:sub>
                      </m:sSub>
                      <m:sSubSup>
                        <m:sSub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+mj-ea"/>
                            </a:rPr>
                            <m:t>𝑣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  <a:ea typeface="+mj-ea"/>
                            </a:rPr>
                            <m:t>𝑟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  <a:ea typeface="+mj-ea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464" y="1759183"/>
                <a:ext cx="6096000" cy="679417"/>
              </a:xfrm>
              <a:prstGeom prst="rect">
                <a:avLst/>
              </a:prstGeom>
              <a:blipFill rotWithShape="1">
                <a:blip r:embed="rId3"/>
                <a:stretch>
                  <a:fillRect l="-4" t="-34" r="4" b="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706954" y="2460325"/>
                <a:ext cx="10299065" cy="581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是一个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的矩阵，每个特征向量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叫做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的左奇异向量。</a:t>
                </a: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54" y="2460325"/>
                <a:ext cx="10299065" cy="581057"/>
              </a:xfrm>
              <a:prstGeom prst="rect">
                <a:avLst/>
              </a:prstGeom>
              <a:blipFill rotWithShape="1">
                <a:blip r:embed="rId4"/>
                <a:stretch>
                  <a:fillRect l="-2" t="-58" r="2" b="-22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706954" y="3095509"/>
                <a:ext cx="10512427" cy="1135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400" i="1" smtClean="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𝛴</m:t>
                    </m:r>
                  </m:oMath>
                </a14:m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是一个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的矩阵，除了主对角线上的元素以外全为</a:t>
                </a:r>
                <a:r>
                  <a:rPr lang="en-US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0</a:t>
                </a:r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，主对角线上的每个元素都称为奇异值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𝜎</m:t>
                    </m:r>
                  </m:oMath>
                </a14:m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54" y="3095509"/>
                <a:ext cx="10512427" cy="1135054"/>
              </a:xfrm>
              <a:prstGeom prst="rect">
                <a:avLst/>
              </a:prstGeom>
              <a:blipFill rotWithShape="1">
                <a:blip r:embed="rId5"/>
                <a:stretch>
                  <a:fillRect l="-2" t="-46" r="2" b="-6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675301" y="4394166"/>
                <a:ext cx="1057573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400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是一个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的矩阵，每个特征向量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叫做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的右奇异向量。</a:t>
                </a: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01" y="4394166"/>
                <a:ext cx="10575732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3" t="-130" r="1" b="1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706954" y="6234834"/>
                <a:ext cx="6096000" cy="581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400" i="1" smtClean="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为矩阵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的秩</a:t>
                </a:r>
                <a:r>
                  <a:rPr lang="en-US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(rank)</a:t>
                </a:r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54" y="6234834"/>
                <a:ext cx="6096000" cy="581057"/>
              </a:xfrm>
              <a:prstGeom prst="rect">
                <a:avLst/>
              </a:prstGeom>
              <a:blipFill>
                <a:blip r:embed="rId7"/>
                <a:stretch>
                  <a:fillRect b="-24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711317" y="5099780"/>
                <a:ext cx="11135689" cy="1135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400" i="1" smtClean="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en-US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和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都是酉矩阵</a:t>
                </a:r>
                <a:r>
                  <a:rPr lang="zh-CN" altLang="en-US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/>
                  <a:t> unitary matrix </a:t>
                </a:r>
                <a:r>
                  <a:rPr lang="zh-CN" altLang="en-US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）</a:t>
                </a:r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，即满足</a:t>
                </a:r>
                <a:r>
                  <a:rPr lang="en-US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𝑈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𝐼</m:t>
                    </m:r>
                  </m:oMath>
                </a14:m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。</a:t>
                </a:r>
                <a:r>
                  <a:rPr lang="zh-CN" altLang="en-US" dirty="0"/>
                  <a:t>换句话说，酉矩阵的</a:t>
                </a:r>
                <a:r>
                  <a:rPr lang="zh-CN" altLang="en-US" dirty="0">
                    <a:hlinkClick r:id="rId8" tooltip="逆矩阵"/>
                  </a:rPr>
                  <a:t>逆矩阵</a:t>
                </a:r>
                <a:r>
                  <a:rPr lang="zh-CN" altLang="en-US" dirty="0"/>
                  <a:t>，就是其共轭转置</a:t>
                </a:r>
                <a:endParaRPr lang="zh-CN" altLang="zh-CN" sz="2400" dirty="0">
                  <a:effectLst/>
                  <a:latin typeface="+mj-ea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17" y="5099780"/>
                <a:ext cx="11135689" cy="1135054"/>
              </a:xfrm>
              <a:prstGeom prst="rect">
                <a:avLst/>
              </a:prstGeom>
              <a:blipFill>
                <a:blip r:embed="rId9"/>
                <a:stretch>
                  <a:fillRect l="-876" b="-118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2.SVD(</a:t>
            </a:r>
            <a:r>
              <a:rPr lang="zh-CN" altLang="en-US" dirty="0">
                <a:solidFill>
                  <a:schemeClr val="tx1"/>
                </a:solidFill>
              </a:rPr>
              <a:t>奇异值分解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8338" y="1375426"/>
            <a:ext cx="203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SVD</a:t>
            </a:r>
            <a:r>
              <a:rPr lang="zh-CN" altLang="en-US" b="1" dirty="0"/>
              <a:t>求解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2363574" y="1375426"/>
                <a:ext cx="609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矩阵求解</a:t>
                </a: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574" y="1375426"/>
                <a:ext cx="6096000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2" t="-3" r="2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734870" y="2421485"/>
                <a:ext cx="10135188" cy="25885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dirty="0"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方阵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dirty="0"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zh-CN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的一个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方阵</a:t>
                </a:r>
                <a:r>
                  <a:rPr lang="zh-CN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，那么我们就可以进行特征分解，得到的特征值和特征向量满足下式：</a:t>
                </a:r>
                <a:endParaRPr lang="en-US" altLang="zh-CN" dirty="0">
                  <a:effectLst/>
                  <a:latin typeface="Cambria Math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  <m:sSub>
                        <m:sSubPr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zh-CN" dirty="0">
                  <a:effectLst/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可以得到矩阵</a:t>
                </a:r>
                <a14:m>
                  <m:oMath xmlns:m="http://schemas.openxmlformats.org/officeDocument/2006/math"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sSup>
                      <m:sSup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的 </a:t>
                </a:r>
                <a14:m>
                  <m:oMath xmlns:m="http://schemas.openxmlformats.org/officeDocument/2006/math"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个特征值和对应的 </a:t>
                </a:r>
                <a14:m>
                  <m:oMath xmlns:m="http://schemas.openxmlformats.org/officeDocument/2006/math"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zh-CN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个特征向量</a:t>
                </a:r>
                <a14:m>
                  <m:oMath xmlns:m="http://schemas.openxmlformats.org/officeDocument/2006/math"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zh-CN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了。</a:t>
                </a:r>
                <a:endParaRPr lang="en-US" altLang="zh-CN" dirty="0">
                  <a:effectLst/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870" y="2421485"/>
                <a:ext cx="10135188" cy="2588529"/>
              </a:xfrm>
              <a:prstGeom prst="rect">
                <a:avLst/>
              </a:prstGeom>
              <a:blipFill rotWithShape="1">
                <a:blip r:embed="rId4"/>
                <a:stretch>
                  <a:fillRect l="-2" t="-9" r="1" b="-13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2.SVD(</a:t>
            </a:r>
            <a:r>
              <a:rPr lang="zh-CN" altLang="en-US" dirty="0">
                <a:solidFill>
                  <a:schemeClr val="tx1"/>
                </a:solidFill>
              </a:rPr>
              <a:t>奇异值分解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8338" y="1375426"/>
            <a:ext cx="203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SVD</a:t>
            </a:r>
            <a:r>
              <a:rPr lang="zh-CN" altLang="en-US" b="1" dirty="0"/>
              <a:t>求解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2204325" y="1375426"/>
                <a:ext cx="609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矩阵求解</a:t>
                </a: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325" y="1375426"/>
                <a:ext cx="6096000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4" t="-3" r="4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765175" y="2056752"/>
                <a:ext cx="10484510" cy="44699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将</a:t>
                </a:r>
                <a14:m>
                  <m:oMath xmlns:m="http://schemas.openxmlformats.org/officeDocument/2006/math"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sSup>
                      <m:sSup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的所有特征向量组成一个 </a:t>
                </a:r>
                <a14:m>
                  <m:oMath xmlns:m="http://schemas.openxmlformats.org/officeDocument/2006/math"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zh-CN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的矩阵</a:t>
                </a:r>
                <a14:m>
                  <m:oMath xmlns:m="http://schemas.openxmlformats.org/officeDocument/2006/math"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zh-CN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，就是我们 </a:t>
                </a:r>
                <a14:m>
                  <m:oMath xmlns:m="http://schemas.openxmlformats.org/officeDocument/2006/math"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𝑆𝑉𝐷</m:t>
                    </m:r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公式里面的</a:t>
                </a:r>
                <a14:m>
                  <m:oMath xmlns:m="http://schemas.openxmlformats.org/officeDocument/2006/math"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矩阵了。</a:t>
                </a:r>
                <a:endParaRPr lang="en-US" altLang="zh-CN" dirty="0">
                  <a:effectLst/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一般我们将</a:t>
                </a:r>
                <a14:m>
                  <m:oMath xmlns:m="http://schemas.openxmlformats.org/officeDocument/2006/math"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zh-CN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中的每个特征向量叫做</a:t>
                </a:r>
                <a14:m>
                  <m:oMath xmlns:m="http://schemas.openxmlformats.org/officeDocument/2006/math"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zh-CN" b="1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左奇异向量</a:t>
                </a:r>
                <a:r>
                  <a:rPr lang="zh-CN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endParaRPr lang="en-US" altLang="zh-CN" sz="2000" dirty="0">
                  <a:effectLst/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dirty="0" err="1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注意</a:t>
                </a:r>
                <a:r>
                  <a:rPr lang="en-US" altLang="zh-CN" sz="20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𝑈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𝛴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)(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𝑈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𝛴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𝑈</m:t>
                    </m:r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𝛴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𝛴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zh-CN" altLang="zh-CN" sz="2000" dirty="0">
                  <a:effectLst/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上式证明使用了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𝛴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𝛴</m:t>
                    </m:r>
                  </m:oMath>
                </a14:m>
                <a:r>
                  <a:rPr lang="zh-CN" altLang="zh-CN" sz="20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。可以看出的</a:t>
                </a:r>
                <a14:m>
                  <m:oMath xmlns:m="http://schemas.openxmlformats.org/officeDocument/2006/math"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zh-CN" sz="20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特征向量组成的</a:t>
                </a:r>
                <a:r>
                  <a:rPr lang="zh-CN" altLang="en-US" sz="20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矩阵</a:t>
                </a:r>
                <a:r>
                  <a:rPr lang="zh-CN" altLang="zh-CN" sz="20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就是我们</a:t>
                </a:r>
                <a:r>
                  <a:rPr lang="en-US" altLang="zh-CN" sz="20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SVD </a:t>
                </a:r>
                <a:r>
                  <a:rPr lang="zh-CN" altLang="zh-CN" sz="20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中的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zh-CN" altLang="zh-CN" sz="20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矩阵。</a:t>
                </a: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175" y="2056752"/>
                <a:ext cx="10484510" cy="4469942"/>
              </a:xfrm>
              <a:prstGeom prst="rect">
                <a:avLst/>
              </a:prstGeom>
              <a:blipFill rotWithShape="1">
                <a:blip r:embed="rId4"/>
                <a:stretch>
                  <a:fillRect t="-14" b="-6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2.SVD(</a:t>
            </a:r>
            <a:r>
              <a:rPr lang="zh-CN" altLang="en-US" dirty="0">
                <a:solidFill>
                  <a:schemeClr val="tx1"/>
                </a:solidFill>
              </a:rPr>
              <a:t>奇异值分解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612775" y="1351534"/>
                <a:ext cx="9928510" cy="33239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矩阵求解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如果我们将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的转置和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做矩阵乘法，那么会得到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的一个方阵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。既然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是方阵，那么我们就可以进行特征分解，得到的特征值和特征向量满足下式：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zh-CN" sz="2400" dirty="0">
                  <a:effectLst/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75" y="1351534"/>
                <a:ext cx="9928510" cy="3323987"/>
              </a:xfrm>
              <a:prstGeom prst="rect">
                <a:avLst/>
              </a:prstGeom>
              <a:blipFill rotWithShape="1">
                <a:blip r:embed="rId3"/>
                <a:stretch>
                  <a:fillRect t="-8" r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zh-CN" altLang="en-US" dirty="0">
                <a:solidFill>
                  <a:schemeClr val="tx1"/>
                </a:solidFill>
              </a:rPr>
              <a:t>本章目录</a:t>
            </a:r>
          </a:p>
        </p:txBody>
      </p:sp>
      <p:sp>
        <p:nvSpPr>
          <p:cNvPr id="44" name="TextBox 6"/>
          <p:cNvSpPr txBox="1">
            <a:spLocks noChangeArrowheads="1"/>
          </p:cNvSpPr>
          <p:nvPr/>
        </p:nvSpPr>
        <p:spPr bwMode="auto">
          <a:xfrm>
            <a:off x="3002507" y="1872975"/>
            <a:ext cx="510547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anose="020B0806030902050204" pitchFamily="34" charset="0"/>
                <a:ea typeface="微软雅黑" panose="020B0503020204020204" pitchFamily="34" charset="-122"/>
              </a:rPr>
              <a:t>01 </a:t>
            </a:r>
            <a:r>
              <a:rPr lang="en-US" altLang="zh-CN" sz="4000" dirty="0">
                <a:latin typeface="Impact" panose="020B080603090205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latin typeface="Impact" panose="020B0806030902050204" pitchFamily="34" charset="0"/>
                <a:ea typeface="微软雅黑" panose="020B0503020204020204" pitchFamily="34" charset="-122"/>
              </a:rPr>
              <a:t>  </a:t>
            </a:r>
            <a:r>
              <a:rPr lang="zh-CN" altLang="en-US" sz="3600" dirty="0">
                <a:latin typeface="Impact" panose="020B0806030902050204" pitchFamily="34" charset="0"/>
                <a:ea typeface="微软雅黑" panose="020B0503020204020204" pitchFamily="34" charset="-122"/>
              </a:rPr>
              <a:t>降维概述</a:t>
            </a:r>
            <a:endParaRPr lang="en-US" altLang="zh-CN" sz="3600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7" name="TextBox 10"/>
          <p:cNvSpPr txBox="1">
            <a:spLocks noChangeArrowheads="1"/>
          </p:cNvSpPr>
          <p:nvPr/>
        </p:nvSpPr>
        <p:spPr bwMode="auto">
          <a:xfrm>
            <a:off x="3002508" y="2749712"/>
            <a:ext cx="507241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anose="020B0806030902050204" pitchFamily="34" charset="0"/>
                <a:ea typeface="微软雅黑" panose="020B0503020204020204" pitchFamily="34" charset="-122"/>
              </a:rPr>
              <a:t>02    SVD</a:t>
            </a:r>
            <a:r>
              <a:rPr lang="en-US" altLang="zh-CN" sz="3600" dirty="0">
                <a:latin typeface="+mj-ea"/>
                <a:ea typeface="+mj-ea"/>
              </a:rPr>
              <a:t>(</a:t>
            </a:r>
            <a:r>
              <a:rPr lang="zh-CN" altLang="en-US" sz="3600" dirty="0">
                <a:latin typeface="+mj-ea"/>
                <a:ea typeface="+mj-ea"/>
              </a:rPr>
              <a:t>奇异值分解</a:t>
            </a:r>
            <a:r>
              <a:rPr lang="en-US" altLang="zh-CN" sz="3600" dirty="0">
                <a:latin typeface="+mj-ea"/>
                <a:ea typeface="+mj-ea"/>
              </a:rPr>
              <a:t>)</a:t>
            </a:r>
            <a:endParaRPr lang="zh-CN" altLang="en-US" sz="3600" dirty="0">
              <a:latin typeface="+mj-ea"/>
              <a:ea typeface="+mj-ea"/>
            </a:endParaRPr>
          </a:p>
        </p:txBody>
      </p:sp>
      <p:sp>
        <p:nvSpPr>
          <p:cNvPr id="48" name="TextBox 11"/>
          <p:cNvSpPr txBox="1">
            <a:spLocks noChangeArrowheads="1"/>
          </p:cNvSpPr>
          <p:nvPr/>
        </p:nvSpPr>
        <p:spPr bwMode="auto">
          <a:xfrm>
            <a:off x="3002507" y="3564894"/>
            <a:ext cx="464093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anose="020B0806030902050204" pitchFamily="34" charset="0"/>
                <a:ea typeface="微软雅黑" panose="020B0503020204020204" pitchFamily="34" charset="-122"/>
              </a:rPr>
              <a:t>03    PCA</a:t>
            </a:r>
            <a:r>
              <a:rPr lang="en-US" altLang="zh-CN" sz="3600" dirty="0">
                <a:latin typeface="+mj-ea"/>
                <a:ea typeface="+mj-ea"/>
              </a:rPr>
              <a:t>(</a:t>
            </a:r>
            <a:r>
              <a:rPr lang="zh-CN" altLang="en-US" sz="3600" dirty="0">
                <a:latin typeface="+mj-ea"/>
                <a:ea typeface="+mj-ea"/>
              </a:rPr>
              <a:t>主成分分析</a:t>
            </a:r>
            <a:r>
              <a:rPr lang="en-US" altLang="zh-CN" sz="3600" dirty="0">
                <a:latin typeface="+mj-ea"/>
                <a:ea typeface="+mj-ea"/>
              </a:rPr>
              <a:t>)</a:t>
            </a:r>
            <a:endParaRPr lang="zh-CN" altLang="en-US" sz="3600" dirty="0">
              <a:latin typeface="+mj-ea"/>
              <a:ea typeface="+mj-ea"/>
            </a:endParaRPr>
          </a:p>
        </p:txBody>
      </p:sp>
    </p:spTree>
  </p:cSld>
  <p:clrMapOvr>
    <a:masterClrMapping/>
  </p:clrMapOvr>
  <p:transition advTm="8005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2.SVD(</a:t>
            </a:r>
            <a:r>
              <a:rPr lang="zh-CN" altLang="en-US" dirty="0">
                <a:solidFill>
                  <a:schemeClr val="tx1"/>
                </a:solidFill>
              </a:rPr>
              <a:t>奇异值分解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612775" y="1351534"/>
                <a:ext cx="9800083" cy="43314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2.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矩阵求解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这样我们就可以得到矩阵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的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个特征值和对应的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个特征向量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了。将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的所有特征向量组成一个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的矩阵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，就是我们</a:t>
                </a:r>
                <a:r>
                  <a:rPr lang="en-US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SVD </a:t>
                </a: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公式里面的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矩阵了。一般我们将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中的每个特征向量叫做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的右奇异向量。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dirty="0" err="1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注意：由于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𝑈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𝛴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𝑈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𝛴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𝛴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𝛴</m:t>
                    </m:r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zh-CN" altLang="zh-CN" sz="2400" dirty="0">
                  <a:effectLst/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上式证明使用了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𝑈</m:t>
                    </m:r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𝛴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𝛴</m:t>
                    </m:r>
                  </m:oMath>
                </a14:m>
                <a:r>
                  <a:rPr lang="zh-CN" altLang="zh-CN" sz="20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。可以看出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zh-CN" sz="20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的特征向量组成的</a:t>
                </a:r>
                <a:r>
                  <a:rPr lang="zh-CN" altLang="en-US" sz="20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矩阵</a:t>
                </a:r>
                <a:r>
                  <a:rPr lang="zh-CN" altLang="zh-CN" sz="20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就是我们</a:t>
                </a:r>
                <a:r>
                  <a:rPr lang="en-US" altLang="zh-CN" sz="20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SVD </a:t>
                </a:r>
                <a:r>
                  <a:rPr lang="zh-CN" altLang="zh-CN" sz="20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中的</a:t>
                </a:r>
                <a:r>
                  <a:rPr lang="en-US" altLang="zh-CN" sz="20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0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0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矩阵。</a:t>
                </a: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75" y="1351534"/>
                <a:ext cx="9800083" cy="4331442"/>
              </a:xfrm>
              <a:prstGeom prst="rect">
                <a:avLst/>
              </a:prstGeom>
              <a:blipFill rotWithShape="1">
                <a:blip r:embed="rId3"/>
                <a:stretch>
                  <a:fillRect t="-6" r="1" b="-1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2.SVD(</a:t>
            </a:r>
            <a:r>
              <a:rPr lang="zh-CN" altLang="en-US" dirty="0">
                <a:solidFill>
                  <a:schemeClr val="tx1"/>
                </a:solidFill>
              </a:rPr>
              <a:t>奇异值分解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612775" y="1351534"/>
                <a:ext cx="9838006" cy="3234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</a:rPr>
                      <m:t>𝛴</m:t>
                    </m:r>
                  </m:oMath>
                </a14:m>
                <a:r>
                  <a:rPr lang="en-US" altLang="zh-CN" dirty="0">
                    <a:latin typeface="+mj-ea"/>
                    <a:ea typeface="+mj-ea"/>
                  </a:rPr>
                  <a:t> </a:t>
                </a:r>
                <a:r>
                  <a:rPr lang="zh-CN" altLang="zh-CN" dirty="0">
                    <a:latin typeface="+mj-ea"/>
                    <a:ea typeface="+mj-ea"/>
                  </a:rPr>
                  <a:t>矩阵求解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zh-CN" dirty="0">
                    <a:latin typeface="+mj-ea"/>
                    <a:ea typeface="+mj-ea"/>
                  </a:rPr>
                  <a:t>进一步我们还可以看出我们的特征值矩阵等于奇异值矩阵的平方，也就是说特征值和奇异值满足如下关系：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rad>
                      <m:radPr>
                        <m:degHide m:val="on"/>
                        <m:ctrlPr>
                          <a:rPr lang="zh-CN" altLang="zh-CN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j-ea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j-ea"/>
                              </a:rPr>
                              <m:t>𝑖</m:t>
                            </m:r>
                          </m:sub>
                        </m:sSub>
                      </m:e>
                    </m:rad>
                  </m:oMath>
                </a14:m>
                <a:endParaRPr lang="zh-CN" altLang="zh-CN" dirty="0">
                  <a:latin typeface="+mj-ea"/>
                  <a:ea typeface="+mj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dirty="0">
                    <a:latin typeface="+mj-ea"/>
                    <a:ea typeface="+mj-ea"/>
                  </a:rPr>
                  <a:t>这样也就是说，我们可以不用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𝐴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j-ea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j-ea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j-ea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j-ea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dirty="0">
                    <a:latin typeface="+mj-ea"/>
                    <a:ea typeface="+mj-ea"/>
                  </a:rPr>
                  <a:t> </a:t>
                </a:r>
                <a:r>
                  <a:rPr lang="zh-CN" altLang="zh-CN" dirty="0">
                    <a:latin typeface="+mj-ea"/>
                    <a:ea typeface="+mj-ea"/>
                  </a:rPr>
                  <a:t>来计算奇异值，也可以通过求出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𝐴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</a:rPr>
                      <m:t>𝐴</m:t>
                    </m:r>
                  </m:oMath>
                </a14:m>
                <a:r>
                  <a:rPr lang="zh-CN" altLang="zh-CN" dirty="0">
                    <a:latin typeface="+mj-ea"/>
                    <a:ea typeface="+mj-ea"/>
                  </a:rPr>
                  <a:t>的特征值取平方根来求奇异值。</a:t>
                </a: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75" y="1351534"/>
                <a:ext cx="9838006" cy="3234796"/>
              </a:xfrm>
              <a:prstGeom prst="rect">
                <a:avLst/>
              </a:prstGeom>
              <a:blipFill rotWithShape="1">
                <a:blip r:embed="rId3"/>
                <a:stretch>
                  <a:fillRect t="-8" r="6" b="-15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2.SVD(</a:t>
            </a:r>
            <a:r>
              <a:rPr lang="zh-CN" altLang="en-US" dirty="0">
                <a:solidFill>
                  <a:schemeClr val="tx1"/>
                </a:solidFill>
              </a:rPr>
              <a:t>奇异值分解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612775" y="1351534"/>
                <a:ext cx="9838006" cy="44590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+mj-ea"/>
                    <a:ea typeface="+mj-ea"/>
                  </a:rPr>
                  <a:t>3.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</a:rPr>
                      <m:t>𝛴</m:t>
                    </m:r>
                  </m:oMath>
                </a14:m>
                <a:r>
                  <a:rPr lang="en-US" altLang="zh-CN" dirty="0">
                    <a:latin typeface="+mj-ea"/>
                    <a:ea typeface="+mj-ea"/>
                  </a:rPr>
                  <a:t> </a:t>
                </a:r>
                <a:r>
                  <a:rPr lang="zh-CN" altLang="zh-CN" dirty="0">
                    <a:latin typeface="+mj-ea"/>
                    <a:ea typeface="+mj-ea"/>
                  </a:rPr>
                  <a:t>矩阵求解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zh-CN" dirty="0">
                    <a:latin typeface="+mj-ea"/>
                    <a:ea typeface="+mj-ea"/>
                  </a:rPr>
                  <a:t>由于奇异值矩阵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</a:rPr>
                      <m:t>𝛴</m:t>
                    </m:r>
                  </m:oMath>
                </a14:m>
                <a:r>
                  <a:rPr lang="zh-CN" altLang="zh-CN" dirty="0">
                    <a:latin typeface="+mj-ea"/>
                    <a:ea typeface="+mj-ea"/>
                  </a:rPr>
                  <a:t>除了对角线上是奇异值，而其他位置都是</a:t>
                </a:r>
                <a:r>
                  <a:rPr lang="en-US" altLang="zh-CN" dirty="0">
                    <a:latin typeface="+mj-ea"/>
                    <a:ea typeface="+mj-ea"/>
                  </a:rPr>
                  <a:t> 0</a:t>
                </a:r>
                <a:r>
                  <a:rPr lang="zh-CN" altLang="zh-CN" dirty="0">
                    <a:latin typeface="+mj-ea"/>
                    <a:ea typeface="+mj-ea"/>
                  </a:rPr>
                  <a:t>，那我们只需要求出每个奇异值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</a:rPr>
                      <m:t>𝜎</m:t>
                    </m:r>
                  </m:oMath>
                </a14:m>
                <a:r>
                  <a:rPr lang="zh-CN" altLang="zh-CN" dirty="0">
                    <a:latin typeface="+mj-ea"/>
                    <a:ea typeface="+mj-ea"/>
                  </a:rPr>
                  <a:t>就可以了。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 err="1">
                    <a:latin typeface="+mj-ea"/>
                    <a:ea typeface="+mj-ea"/>
                  </a:rPr>
                  <a:t>我们注意到</a:t>
                </a:r>
                <a:r>
                  <a:rPr lang="en-US" altLang="zh-CN" dirty="0">
                    <a:latin typeface="+mj-ea"/>
                    <a:ea typeface="+mj-ea"/>
                  </a:rPr>
                  <a:t>:</a:t>
                </a:r>
                <a:endParaRPr lang="en-US" altLang="zh-CN" i="1" dirty="0">
                  <a:latin typeface="Cambria Math" panose="02040503050406030204" pitchFamily="18" charset="0"/>
                  <a:ea typeface="+mj-ea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</a:rPr>
                      <m:t>𝐴</m:t>
                    </m:r>
                    <m:r>
                      <a:rPr lang="en-US" altLang="zh-CN"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</a:rPr>
                      <m:t>𝑈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</a:rPr>
                      <m:t>𝛴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𝑉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dirty="0">
                    <a:latin typeface="+mj-ea"/>
                    <a:ea typeface="+mj-ea"/>
                  </a:rPr>
                  <a:t>，</a:t>
                </a:r>
                <a:r>
                  <a:rPr lang="en-US" altLang="zh-CN" dirty="0">
                    <a:latin typeface="+mj-ea"/>
                    <a:ea typeface="+mj-ea"/>
                  </a:rPr>
                  <a:t>则：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</a:rPr>
                      <m:t>𝐴𝑉</m:t>
                    </m:r>
                    <m:r>
                      <a:rPr lang="en-US" altLang="zh-CN"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</a:rPr>
                      <m:t>𝑈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</a:rPr>
                      <m:t>𝛴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𝑉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</a:rPr>
                      <m:t>𝑉</m:t>
                    </m:r>
                  </m:oMath>
                </a14:m>
                <a:endParaRPr lang="zh-CN" altLang="zh-CN" dirty="0">
                  <a:latin typeface="+mj-ea"/>
                  <a:ea typeface="+mj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 err="1">
                    <a:latin typeface="+mj-ea"/>
                    <a:ea typeface="+mj-ea"/>
                  </a:rPr>
                  <a:t>由于</a:t>
                </a:r>
                <a:r>
                  <a:rPr lang="en-US" altLang="zh-CN" dirty="0">
                    <a:latin typeface="+mj-ea"/>
                    <a:ea typeface="+mj-ea"/>
                  </a:rPr>
                  <a:t>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𝑉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</a:rPr>
                      <m:t>𝑉</m:t>
                    </m:r>
                    <m:r>
                      <a:rPr lang="en-US" altLang="zh-CN"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</a:rPr>
                      <m:t>𝐼</m:t>
                    </m:r>
                  </m:oMath>
                </a14:m>
                <a:r>
                  <a:rPr lang="zh-CN" altLang="en-US" dirty="0">
                    <a:latin typeface="+mj-ea"/>
                    <a:ea typeface="+mj-ea"/>
                  </a:rPr>
                  <a:t>，</a:t>
                </a:r>
                <a:r>
                  <a:rPr lang="en-US" altLang="zh-CN" dirty="0">
                    <a:latin typeface="+mj-ea"/>
                    <a:ea typeface="+mj-ea"/>
                  </a:rPr>
                  <a:t>则：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</a:rPr>
                      <m:t>𝐴𝑉</m:t>
                    </m:r>
                    <m:r>
                      <a:rPr lang="en-US" altLang="zh-CN"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</a:rPr>
                      <m:t>𝑈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</a:rPr>
                      <m:t>𝛴</m:t>
                    </m:r>
                  </m:oMath>
                </a14:m>
                <a:endParaRPr lang="zh-CN" altLang="zh-CN" dirty="0">
                  <a:latin typeface="+mj-ea"/>
                  <a:ea typeface="+mj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 err="1">
                    <a:latin typeface="+mj-ea"/>
                    <a:ea typeface="+mj-ea"/>
                  </a:rPr>
                  <a:t>得到</a:t>
                </a:r>
                <a:r>
                  <a:rPr lang="en-US" altLang="zh-CN" dirty="0">
                    <a:latin typeface="+mj-ea"/>
                    <a:ea typeface="+mj-ea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</a:rPr>
                      <m:t>𝐴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𝑢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+mj-ea"/>
                    <a:ea typeface="+mj-ea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</a:rPr>
                      <m:t>𝐴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  <a:ea typeface="+mj-ea"/>
                      </a:rPr>
                      <m:t>/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𝑢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𝑖</m:t>
                        </m:r>
                      </m:sub>
                    </m:sSub>
                  </m:oMath>
                </a14:m>
                <a:endParaRPr lang="zh-CN" altLang="zh-CN" dirty="0">
                  <a:latin typeface="+mj-ea"/>
                  <a:ea typeface="+mj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dirty="0">
                    <a:latin typeface="+mj-ea"/>
                    <a:ea typeface="+mj-ea"/>
                  </a:rPr>
                  <a:t>这样我们可以求出我们的每个奇异值，进而求出奇异值矩阵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</a:rPr>
                      <m:t>𝛴</m:t>
                    </m:r>
                  </m:oMath>
                </a14:m>
                <a:r>
                  <a:rPr lang="zh-CN" altLang="zh-CN" dirty="0">
                    <a:latin typeface="+mj-ea"/>
                    <a:ea typeface="+mj-ea"/>
                  </a:rPr>
                  <a:t>。</a:t>
                </a: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75" y="1351534"/>
                <a:ext cx="9838006" cy="4459041"/>
              </a:xfrm>
              <a:prstGeom prst="rect">
                <a:avLst/>
              </a:prstGeom>
              <a:blipFill rotWithShape="1">
                <a:blip r:embed="rId3"/>
                <a:stretch>
                  <a:fillRect t="-6" r="6" b="-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2.SVD(</a:t>
            </a:r>
            <a:r>
              <a:rPr lang="zh-CN" altLang="en-US" dirty="0">
                <a:solidFill>
                  <a:schemeClr val="tx1"/>
                </a:solidFill>
              </a:rPr>
              <a:t>奇异值分解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8338" y="1391238"/>
            <a:ext cx="3076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SVD</a:t>
            </a:r>
            <a:r>
              <a:rPr lang="zh-CN" altLang="en-US" b="1" dirty="0"/>
              <a:t>计算案例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668338" y="1970113"/>
                <a:ext cx="6096000" cy="7496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设矩阵</a:t>
                </a:r>
                <a:r>
                  <a:rPr lang="en-US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2400" dirty="0" err="1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定义为</a:t>
                </a:r>
                <a:r>
                  <a:rPr lang="en-US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zh-CN" sz="2400" dirty="0">
                  <a:effectLst/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38" y="1970113"/>
                <a:ext cx="6096000" cy="749629"/>
              </a:xfrm>
              <a:prstGeom prst="rect">
                <a:avLst/>
              </a:prstGeom>
              <a:blipFill rotWithShape="1">
                <a:blip r:embed="rId3"/>
                <a:stretch>
                  <a:fillRect l="-5" t="-46" r="5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5216061" y="2114094"/>
                <a:ext cx="254625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的秩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=2</m:t>
                    </m:r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061" y="2114094"/>
                <a:ext cx="2546252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7" t="-39" r="3" b="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820738" y="2943888"/>
                <a:ext cx="6096000" cy="28927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24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sz="2400" dirty="0">
                  <a:effectLst/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41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sz="2400" dirty="0">
                  <a:effectLst/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两者都有相同的迹，都是</a:t>
                </a:r>
                <a:r>
                  <a:rPr lang="en-US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50</a:t>
                </a: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38" y="2943888"/>
                <a:ext cx="6096000" cy="2892715"/>
              </a:xfrm>
              <a:prstGeom prst="rect">
                <a:avLst/>
              </a:prstGeom>
              <a:blipFill rotWithShape="1">
                <a:blip r:embed="rId5"/>
                <a:stretch>
                  <a:fillRect l="-5" t="-1" r="5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/>
          <p:cNvSpPr/>
          <p:nvPr/>
        </p:nvSpPr>
        <p:spPr>
          <a:xfrm>
            <a:off x="9359756" y="1294544"/>
            <a:ext cx="1926405" cy="1109609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2.SVD(</a:t>
            </a:r>
            <a:r>
              <a:rPr lang="zh-CN" altLang="en-US" dirty="0">
                <a:solidFill>
                  <a:schemeClr val="tx1"/>
                </a:solidFill>
              </a:rPr>
              <a:t>奇异值分解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2775" y="1397873"/>
            <a:ext cx="3076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SVD</a:t>
            </a:r>
            <a:r>
              <a:rPr lang="zh-CN" altLang="en-US" b="1" dirty="0"/>
              <a:t>计算案例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8849409" y="1449161"/>
                <a:ext cx="2729816" cy="865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409" y="1449161"/>
                <a:ext cx="2729816" cy="865045"/>
              </a:xfrm>
              <a:prstGeom prst="rect">
                <a:avLst/>
              </a:prstGeom>
              <a:blipFill rotWithShape="1">
                <a:blip r:embed="rId3"/>
                <a:stretch>
                  <a:fillRect l="-2" t="-11" b="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612775" y="2253032"/>
                <a:ext cx="8031822" cy="25126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进而求出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的特征值和特征向量：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Times New Roman" panose="02020603050405020304" pitchFamily="18" charset="0"/>
                                  </a:rPr>
                                  <m:t>25−</m:t>
                                </m:r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Times New Roman" panose="02020603050405020304" pitchFamily="18" charset="0"/>
                                  </a:rPr>
                                  <m:t>20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Times New Roman" panose="02020603050405020304" pitchFamily="18" charset="0"/>
                                  </a:rPr>
                                  <m:t>20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Times New Roman" panose="02020603050405020304" pitchFamily="18" charset="0"/>
                                  </a:rPr>
                                  <m:t>25−</m:t>
                                </m:r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=(25−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−400=(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−45)(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−5)=0</m:t>
                      </m:r>
                    </m:oMath>
                  </m:oMathPara>
                </a14:m>
                <a:endParaRPr lang="zh-CN" altLang="zh-CN" sz="2400" dirty="0">
                  <a:effectLst/>
                  <a:latin typeface="+mj-ea"/>
                  <a:ea typeface="+mj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求解得到特征值</a:t>
                </a:r>
                <a:r>
                  <a:rPr lang="en-US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45</m:t>
                    </m:r>
                  </m:oMath>
                </a14:m>
                <a:r>
                  <a:rPr lang="zh-CN" altLang="en-US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5</m:t>
                    </m:r>
                  </m:oMath>
                </a14:m>
                <a:endParaRPr lang="zh-CN" altLang="zh-CN" sz="2400" dirty="0">
                  <a:effectLst/>
                  <a:latin typeface="+mj-ea"/>
                  <a:ea typeface="+mj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rad>
                  </m:oMath>
                </a14:m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，可以得到奇异值为：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45</m:t>
                        </m:r>
                      </m:e>
                    </m:rad>
                  </m:oMath>
                </a14:m>
                <a:r>
                  <a:rPr lang="zh-CN" altLang="en-US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5</m:t>
                        </m:r>
                      </m:e>
                    </m:rad>
                  </m:oMath>
                </a14:m>
                <a:endParaRPr lang="zh-CN" altLang="zh-CN" sz="2400" dirty="0">
                  <a:effectLst/>
                  <a:latin typeface="+mj-ea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75" y="2253032"/>
                <a:ext cx="8031822" cy="2512611"/>
              </a:xfrm>
              <a:prstGeom prst="rect">
                <a:avLst/>
              </a:prstGeom>
              <a:blipFill rotWithShape="1">
                <a:blip r:embed="rId4"/>
                <a:stretch>
                  <a:fillRect t="-2" r="4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2.SVD(</a:t>
            </a:r>
            <a:r>
              <a:rPr lang="zh-CN" altLang="en-US" dirty="0">
                <a:solidFill>
                  <a:schemeClr val="tx1"/>
                </a:solidFill>
              </a:rPr>
              <a:t>奇异值分解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668338" y="1476009"/>
                <a:ext cx="6096000" cy="24665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接着求出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的特征值和特征向量：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同理求得：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45</m:t>
                    </m:r>
                  </m:oMath>
                </a14:m>
                <a:r>
                  <a:rPr lang="zh-CN" altLang="en-US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5</m:t>
                    </m:r>
                  </m:oMath>
                </a14:m>
                <a:endParaRPr lang="zh-CN" altLang="zh-CN" sz="2400" dirty="0">
                  <a:effectLst/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zh-CN" altLang="zh-CN" sz="2400" dirty="0">
                  <a:effectLst/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38" y="1476009"/>
                <a:ext cx="6096000" cy="2466509"/>
              </a:xfrm>
              <a:prstGeom prst="rect">
                <a:avLst/>
              </a:prstGeom>
              <a:blipFill rotWithShape="1">
                <a:blip r:embed="rId3"/>
                <a:stretch>
                  <a:fillRect l="-5" t="-11" r="5" b="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668338" y="4183424"/>
                <a:ext cx="9624524" cy="18663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利用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=1,2</m:t>
                    </m:r>
                  </m:oMath>
                </a14:m>
                <a:r>
                  <a:rPr lang="en-US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400" dirty="0" err="1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求奇异值</a:t>
                </a:r>
                <a:r>
                  <a:rPr lang="en-US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endParaRPr lang="zh-CN" altLang="zh-CN" sz="2400" dirty="0">
                  <a:effectLst/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9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45</m:t>
                        </m:r>
                      </m:e>
                    </m:rad>
                    <m:d>
                      <m:dPr>
                        <m:begChr m:val="["/>
                        <m:endChr m:val="]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10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10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e>
                    </m:rad>
                    <m:d>
                      <m:dPr>
                        <m:begChr m:val="["/>
                        <m:endChr m:val="]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10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10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zh-CN" sz="2400" dirty="0">
                  <a:effectLst/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38" y="4183424"/>
                <a:ext cx="9624524" cy="1866345"/>
              </a:xfrm>
              <a:prstGeom prst="rect">
                <a:avLst/>
              </a:prstGeom>
              <a:blipFill rotWithShape="1">
                <a:blip r:embed="rId4"/>
                <a:stretch>
                  <a:fillRect l="-3" t="-2" r="2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2.SVD(</a:t>
            </a:r>
            <a:r>
              <a:rPr lang="zh-CN" altLang="en-US" dirty="0">
                <a:solidFill>
                  <a:schemeClr val="tx1"/>
                </a:solidFill>
              </a:rPr>
              <a:t>奇异值分解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612776" y="1554352"/>
                <a:ext cx="11368210" cy="37492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最终得到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的奇异值分解为：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                       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𝑈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  <m:t>10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  <m:t>10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  <m:t>10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  <m:t>10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𝛴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45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zh-CN" altLang="zh-CN" sz="2400" dirty="0">
                  <a:effectLst/>
                  <a:latin typeface="+mj-ea"/>
                  <a:ea typeface="+mj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𝑈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𝛴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+mj-ea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+mj-ea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+mj-ea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+mj-ea"/>
                                            <a:cs typeface="Times New Roman" panose="02020603050405020304" pitchFamily="18" charset="0"/>
                                          </a:rPr>
                                          <m:t>10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+mj-ea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+mj-ea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+mj-ea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+mj-ea"/>
                                            <a:cs typeface="Times New Roman" panose="02020603050405020304" pitchFamily="18" charset="0"/>
                                          </a:rPr>
                                          <m:t>10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+mj-ea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+mj-ea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+mj-ea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+mj-ea"/>
                                            <a:cs typeface="Times New Roman" panose="02020603050405020304" pitchFamily="18" charset="0"/>
                                          </a:rPr>
                                          <m:t>10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+mj-ea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+mj-ea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+mj-ea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+mj-ea"/>
                                            <a:cs typeface="Times New Roman" panose="02020603050405020304" pitchFamily="18" charset="0"/>
                                          </a:rPr>
                                          <m:t>10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+mj-ea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+mj-ea"/>
                                        <a:cs typeface="Times New Roman" panose="02020603050405020304" pitchFamily="18" charset="0"/>
                                      </a:rPr>
                                      <m:t>45</m:t>
                                    </m:r>
                                  </m:e>
                                </m:rad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+mj-ea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+mj-ea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e>
                                </m:rad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+mj-ea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+mj-ea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altLang="zh-CN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+mj-ea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altLang="zh-CN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+mj-ea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+mj-ea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+mj-ea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+mj-ea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altLang="zh-CN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+mj-ea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altLang="zh-CN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+mj-ea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+mj-ea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+mj-ea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altLang="zh-CN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+mj-ea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altLang="zh-CN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+mj-ea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+mj-ea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+mj-ea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altLang="zh-CN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+mj-ea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altLang="zh-CN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+mj-ea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sz="2400" dirty="0">
                  <a:effectLst/>
                  <a:latin typeface="+mj-ea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76" y="1554352"/>
                <a:ext cx="11368210" cy="3749296"/>
              </a:xfrm>
              <a:prstGeom prst="rect">
                <a:avLst/>
              </a:prstGeom>
              <a:blipFill rotWithShape="1">
                <a:blip r:embed="rId3"/>
                <a:stretch>
                  <a:fillRect t="-14" r="4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668338" y="5130373"/>
                <a:ext cx="6346043" cy="1083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同理</a:t>
                </a:r>
                <a:r>
                  <a:rPr lang="en-US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：</a:t>
                </a:r>
                <a:endParaRPr lang="zh-CN" altLang="zh-CN" sz="2400" dirty="0">
                  <a:effectLst/>
                  <a:latin typeface="+mj-ea"/>
                  <a:ea typeface="+mj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𝑈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𝛴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sSubSup>
                        <m:sSub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zh-CN" sz="2400" dirty="0">
                  <a:effectLst/>
                  <a:latin typeface="+mj-ea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38" y="5130373"/>
                <a:ext cx="6346043" cy="1083886"/>
              </a:xfrm>
              <a:prstGeom prst="rect">
                <a:avLst/>
              </a:prstGeom>
              <a:blipFill rotWithShape="1">
                <a:blip r:embed="rId4"/>
                <a:stretch>
                  <a:fillRect l="-5" t="-19" r="3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2.SVD(</a:t>
            </a:r>
            <a:r>
              <a:rPr lang="zh-CN" altLang="en-US" dirty="0">
                <a:solidFill>
                  <a:schemeClr val="tx1"/>
                </a:solidFill>
              </a:rPr>
              <a:t>奇异值分解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668338" y="1377998"/>
                <a:ext cx="10360970" cy="4685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SVD</a:t>
                </a: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分解可以将一个矩阵进行分解，对角矩阵对角线上的特征值递减存放，而且奇异值的减少特别的快，在很多情况下，前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10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%</m:t>
                    </m:r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甚至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%</m:t>
                    </m:r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的奇异值的和就占了全部的奇异值之和的</a:t>
                </a:r>
                <a:r>
                  <a:rPr lang="en-US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99%</a:t>
                </a: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以上的比例。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也就是说，对于奇异值，它跟我们特征分解中的特征值类似，我们也可以用最大的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个的奇异值和对应的左右奇异向量来近似描述矩阵。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也就是说</a:t>
                </a:r>
                <a:r>
                  <a:rPr lang="en-US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endParaRPr lang="zh-CN" altLang="zh-CN" sz="2400" dirty="0">
                  <a:effectLst/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𝛴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sSubSup>
                        <m:sSub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𝛴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zh-CN" sz="2400" dirty="0">
                  <a:effectLst/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38" y="1377998"/>
                <a:ext cx="10360970" cy="4685065"/>
              </a:xfrm>
              <a:prstGeom prst="rect">
                <a:avLst/>
              </a:prstGeom>
              <a:blipFill rotWithShape="1">
                <a:blip r:embed="rId3"/>
                <a:stretch>
                  <a:fillRect l="-3" t="-1" r="6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2.SVD(</a:t>
            </a:r>
            <a:r>
              <a:rPr lang="zh-CN" altLang="en-US" dirty="0">
                <a:solidFill>
                  <a:schemeClr val="tx1"/>
                </a:solidFill>
              </a:rPr>
              <a:t>奇异值分解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760458" y="2689530"/>
                <a:ext cx="6712188" cy="783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𝛴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sSubSup>
                        <m:sSub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𝛴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zh-CN" sz="2400" dirty="0">
                  <a:effectLst/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458" y="2689530"/>
                <a:ext cx="6712188" cy="783997"/>
              </a:xfrm>
              <a:prstGeom prst="rect">
                <a:avLst/>
              </a:prstGeom>
              <a:blipFill rotWithShape="1">
                <a:blip r:embed="rId3"/>
                <a:stretch>
                  <a:fillRect l="-5" t="-39" r="9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组合 47"/>
          <p:cNvGrpSpPr/>
          <p:nvPr/>
        </p:nvGrpSpPr>
        <p:grpSpPr>
          <a:xfrm>
            <a:off x="5530104" y="3391225"/>
            <a:ext cx="6304401" cy="2777656"/>
            <a:chOff x="2129358" y="3419777"/>
            <a:chExt cx="6304401" cy="27776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Google Shape;3543;p58"/>
                <p:cNvSpPr/>
                <p:nvPr/>
              </p:nvSpPr>
              <p:spPr>
                <a:xfrm>
                  <a:off x="2168993" y="3992204"/>
                  <a:ext cx="997800" cy="1883401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smtClean="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𝐴</m:t>
                        </m:r>
                      </m:oMath>
                    </m:oMathPara>
                  </a14:m>
                  <a:endParaRPr dirty="0">
                    <a:latin typeface="Consolas" panose="020B0609020204030204"/>
                    <a:ea typeface="Consolas" panose="020B0609020204030204"/>
                    <a:cs typeface="Consolas" panose="020B0609020204030204"/>
                    <a:sym typeface="Consolas" panose="020B0609020204030204"/>
                  </a:endParaRPr>
                </a:p>
              </p:txBody>
            </p:sp>
          </mc:Choice>
          <mc:Fallback xmlns="">
            <p:sp>
              <p:nvSpPr>
                <p:cNvPr id="11" name="Google Shape;3543;p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8993" y="3992204"/>
                  <a:ext cx="997800" cy="1883401"/>
                </a:xfrm>
                <a:prstGeom prst="rect">
                  <a:avLst/>
                </a:prstGeom>
                <a:blipFill rotWithShape="1">
                  <a:blip r:embed="rId4"/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Google Shape;3544;p58"/>
            <p:cNvSpPr/>
            <p:nvPr/>
          </p:nvSpPr>
          <p:spPr>
            <a:xfrm>
              <a:off x="7189030" y="3972754"/>
              <a:ext cx="997800" cy="613452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endParaRPr dirty="0"/>
            </a:p>
          </p:txBody>
        </p:sp>
        <p:sp>
          <p:nvSpPr>
            <p:cNvPr id="15" name="Google Shape;3545;p58"/>
            <p:cNvSpPr/>
            <p:nvPr/>
          </p:nvSpPr>
          <p:spPr>
            <a:xfrm>
              <a:off x="6232711" y="3966416"/>
              <a:ext cx="594466" cy="613452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Google Shape;3546;p58"/>
                <p:cNvSpPr/>
                <p:nvPr/>
              </p:nvSpPr>
              <p:spPr>
                <a:xfrm>
                  <a:off x="3985953" y="3966416"/>
                  <a:ext cx="1831822" cy="1883401"/>
                </a:xfrm>
                <a:prstGeom prst="rect">
                  <a:avLst/>
                </a:prstGeom>
                <a:solidFill>
                  <a:srgbClr val="F4CCCC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lvl="0"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dirty="0">
                    <a:latin typeface="Consolas" panose="020B0609020204030204"/>
                    <a:ea typeface="Consolas" panose="020B0609020204030204"/>
                    <a:cs typeface="Consolas" panose="020B0609020204030204"/>
                    <a:sym typeface="Consolas" panose="020B0609020204030204"/>
                  </a:endParaRPr>
                </a:p>
              </p:txBody>
            </p:sp>
          </mc:Choice>
          <mc:Fallback xmlns="">
            <p:sp>
              <p:nvSpPr>
                <p:cNvPr id="16" name="Google Shape;3546;p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5953" y="3966416"/>
                  <a:ext cx="1831822" cy="1883401"/>
                </a:xfrm>
                <a:prstGeom prst="rect">
                  <a:avLst/>
                </a:prstGeom>
                <a:blipFill rotWithShape="1">
                  <a:blip r:embed="rId5"/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/>
                <p:cNvSpPr txBox="1"/>
                <p:nvPr/>
              </p:nvSpPr>
              <p:spPr>
                <a:xfrm>
                  <a:off x="6151732" y="5828101"/>
                  <a:ext cx="9978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altLang="zh-CN" sz="1800" dirty="0"/>
                </a:p>
              </p:txBody>
            </p:sp>
          </mc:Choice>
          <mc:Fallback xmlns=""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1732" y="5828101"/>
                  <a:ext cx="997800" cy="369332"/>
                </a:xfrm>
                <a:prstGeom prst="rect">
                  <a:avLst/>
                </a:prstGeom>
                <a:blipFill rotWithShape="1">
                  <a:blip r:embed="rId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/>
                <p:cNvSpPr txBox="1"/>
                <p:nvPr/>
              </p:nvSpPr>
              <p:spPr>
                <a:xfrm>
                  <a:off x="2129358" y="5828101"/>
                  <a:ext cx="9978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800" i="1" smtClean="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zh-CN" altLang="en-US" sz="18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altLang="zh-CN" sz="1800" dirty="0"/>
                </a:p>
              </p:txBody>
            </p:sp>
          </mc:Choice>
          <mc:Fallback xmlns="">
            <p:sp>
              <p:nvSpPr>
                <p:cNvPr id="18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9358" y="5828101"/>
                  <a:ext cx="997800" cy="369332"/>
                </a:xfrm>
                <a:prstGeom prst="rect">
                  <a:avLst/>
                </a:prstGeom>
                <a:blipFill rotWithShape="1">
                  <a:blip r:embed="rId7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/>
                <p:cNvSpPr txBox="1"/>
                <p:nvPr/>
              </p:nvSpPr>
              <p:spPr>
                <a:xfrm>
                  <a:off x="4402964" y="5828101"/>
                  <a:ext cx="9978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800" i="1" smtClean="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altLang="zh-CN" sz="1800" dirty="0"/>
                </a:p>
              </p:txBody>
            </p:sp>
          </mc:Choice>
          <mc:Fallback xmlns="">
            <p:sp>
              <p:nvSpPr>
                <p:cNvPr id="19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2964" y="5828101"/>
                  <a:ext cx="997800" cy="369332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/>
                <p:cNvSpPr txBox="1"/>
                <p:nvPr/>
              </p:nvSpPr>
              <p:spPr>
                <a:xfrm>
                  <a:off x="7317457" y="5828101"/>
                  <a:ext cx="9978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zh-CN" altLang="en-US" sz="18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altLang="zh-CN" sz="1800" dirty="0"/>
                </a:p>
              </p:txBody>
            </p:sp>
          </mc:Choice>
          <mc:Fallback xmlns="">
            <p:sp>
              <p:nvSpPr>
                <p:cNvPr id="21" name="文本框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7457" y="5828101"/>
                  <a:ext cx="997800" cy="369332"/>
                </a:xfrm>
                <a:prstGeom prst="rect">
                  <a:avLst/>
                </a:prstGeom>
                <a:blipFill rotWithShape="1">
                  <a:blip r:embed="rId9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直接连接符 23"/>
            <p:cNvCxnSpPr/>
            <p:nvPr/>
          </p:nvCxnSpPr>
          <p:spPr>
            <a:xfrm>
              <a:off x="6232711" y="3966415"/>
              <a:ext cx="589929" cy="624342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7" name="Google Shape;1444;p42"/>
            <p:cNvSpPr/>
            <p:nvPr/>
          </p:nvSpPr>
          <p:spPr>
            <a:xfrm>
              <a:off x="6459475" y="4226949"/>
              <a:ext cx="87855" cy="93702"/>
            </a:xfrm>
            <a:prstGeom prst="rect">
              <a:avLst/>
            </a:prstGeom>
            <a:solidFill>
              <a:srgbClr val="FCFC7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28" name="直接箭头连接符 27"/>
            <p:cNvCxnSpPr>
              <a:endCxn id="27" idx="0"/>
            </p:cNvCxnSpPr>
            <p:nvPr/>
          </p:nvCxnSpPr>
          <p:spPr>
            <a:xfrm>
              <a:off x="6503403" y="3718560"/>
              <a:ext cx="0" cy="5083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1" name="文本框 30"/>
            <p:cNvSpPr txBox="1"/>
            <p:nvPr/>
          </p:nvSpPr>
          <p:spPr>
            <a:xfrm>
              <a:off x="6151732" y="3424232"/>
              <a:ext cx="7911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奇异值</a:t>
              </a:r>
            </a:p>
          </p:txBody>
        </p:sp>
        <p:sp>
          <p:nvSpPr>
            <p:cNvPr id="32" name="Google Shape;1444;p42"/>
            <p:cNvSpPr/>
            <p:nvPr/>
          </p:nvSpPr>
          <p:spPr>
            <a:xfrm>
              <a:off x="7189030" y="4237180"/>
              <a:ext cx="997800" cy="98804"/>
            </a:xfrm>
            <a:prstGeom prst="rect">
              <a:avLst/>
            </a:prstGeom>
            <a:solidFill>
              <a:srgbClr val="FCFC7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1444;p42"/>
            <p:cNvSpPr/>
            <p:nvPr/>
          </p:nvSpPr>
          <p:spPr>
            <a:xfrm>
              <a:off x="5182386" y="3965269"/>
              <a:ext cx="81970" cy="1883400"/>
            </a:xfrm>
            <a:prstGeom prst="rect">
              <a:avLst/>
            </a:prstGeom>
            <a:solidFill>
              <a:srgbClr val="FCFC7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/>
                <p:cNvSpPr txBox="1"/>
                <p:nvPr/>
              </p:nvSpPr>
              <p:spPr>
                <a:xfrm>
                  <a:off x="6378154" y="4577460"/>
                  <a:ext cx="517561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𝛴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altLang="zh-CN" dirty="0"/>
                </a:p>
              </p:txBody>
            </p:sp>
          </mc:Choice>
          <mc:Fallback xmlns="">
            <p:sp>
              <p:nvSpPr>
                <p:cNvPr id="34" name="文本框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8154" y="4577460"/>
                  <a:ext cx="517561" cy="461665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/>
                <p:cNvSpPr txBox="1"/>
                <p:nvPr/>
              </p:nvSpPr>
              <p:spPr>
                <a:xfrm>
                  <a:off x="7455185" y="4619799"/>
                  <a:ext cx="543246" cy="4764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en-US" altLang="zh-CN" dirty="0"/>
                </a:p>
              </p:txBody>
            </p:sp>
          </mc:Choice>
          <mc:Fallback xmlns="">
            <p:sp>
              <p:nvSpPr>
                <p:cNvPr id="35" name="文本框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5185" y="4619799"/>
                  <a:ext cx="543246" cy="476477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直接箭头连接符 35"/>
            <p:cNvCxnSpPr>
              <a:endCxn id="33" idx="0"/>
            </p:cNvCxnSpPr>
            <p:nvPr/>
          </p:nvCxnSpPr>
          <p:spPr>
            <a:xfrm>
              <a:off x="5223371" y="3700881"/>
              <a:ext cx="0" cy="2643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7" name="文本框 36"/>
            <p:cNvSpPr txBox="1"/>
            <p:nvPr/>
          </p:nvSpPr>
          <p:spPr>
            <a:xfrm>
              <a:off x="4652479" y="3419777"/>
              <a:ext cx="13049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左奇异向量</a:t>
              </a:r>
            </a:p>
          </p:txBody>
        </p:sp>
        <p:cxnSp>
          <p:nvCxnSpPr>
            <p:cNvPr id="38" name="直接箭头连接符 37"/>
            <p:cNvCxnSpPr/>
            <p:nvPr/>
          </p:nvCxnSpPr>
          <p:spPr>
            <a:xfrm>
              <a:off x="7683258" y="3717071"/>
              <a:ext cx="0" cy="5083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7128835" y="3422490"/>
              <a:ext cx="13049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右奇异向量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/>
                <p:cNvSpPr txBox="1"/>
                <p:nvPr/>
              </p:nvSpPr>
              <p:spPr>
                <a:xfrm>
                  <a:off x="3216184" y="4590757"/>
                  <a:ext cx="610028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smtClea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≈</m:t>
                        </m:r>
                      </m:oMath>
                    </m:oMathPara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42" name="文本框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6184" y="4590757"/>
                  <a:ext cx="610028" cy="584775"/>
                </a:xfrm>
                <a:prstGeom prst="rect">
                  <a:avLst/>
                </a:prstGeom>
                <a:blipFill rotWithShape="1">
                  <a:blip r:embed="rId1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765175" y="3565105"/>
                <a:ext cx="4494126" cy="1689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如图所示，现在我们的矩阵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只需要</a:t>
                </a:r>
                <a:r>
                  <a:rPr lang="zh-CN" altLang="en-US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黄</a:t>
                </a: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色的部分的三个小矩阵就可以近似描述了。</a:t>
                </a:r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175" y="3565105"/>
                <a:ext cx="4494126" cy="1689052"/>
              </a:xfrm>
              <a:prstGeom prst="rect">
                <a:avLst/>
              </a:prstGeom>
              <a:blipFill rotWithShape="1">
                <a:blip r:embed="rId13"/>
                <a:stretch>
                  <a:fillRect t="-13" r="5" b="-1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/>
              <p:cNvSpPr txBox="1"/>
              <p:nvPr/>
            </p:nvSpPr>
            <p:spPr>
              <a:xfrm>
                <a:off x="612775" y="1401363"/>
                <a:ext cx="10063849" cy="11530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其中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要比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小很多，也就是一个大的矩阵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可以用三个小的矩阵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​</m:t>
                        </m:r>
                      </m:sub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​</m:t>
                        </m:r>
                      </m:sup>
                      <m:e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​</m:t>
                            </m:r>
                          </m:e>
                          <m: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×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Sup>
                      <m:sSub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来表示。</a:t>
                </a:r>
                <a:endParaRPr lang="en-US" altLang="zh-CN" sz="2400" dirty="0">
                  <a:effectLst/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75" y="1401363"/>
                <a:ext cx="10063849" cy="1153008"/>
              </a:xfrm>
              <a:prstGeom prst="rect">
                <a:avLst/>
              </a:prstGeom>
              <a:blipFill rotWithShape="1">
                <a:blip r:embed="rId14"/>
                <a:stretch>
                  <a:fillRect t="-48" r="4" b="-10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/>
              <p:cNvSpPr txBox="1"/>
              <p:nvPr/>
            </p:nvSpPr>
            <p:spPr>
              <a:xfrm flipH="1">
                <a:off x="9228506" y="3646642"/>
                <a:ext cx="38656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600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·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228506" y="3646642"/>
                <a:ext cx="386565" cy="1015663"/>
              </a:xfrm>
              <a:prstGeom prst="rect">
                <a:avLst/>
              </a:prstGeom>
              <a:blipFill rotWithShape="1">
                <a:blip r:embed="rId15"/>
                <a:stretch>
                  <a:fillRect l="-13" t="-46" r="139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/>
              <p:cNvSpPr txBox="1"/>
              <p:nvPr/>
            </p:nvSpPr>
            <p:spPr>
              <a:xfrm flipH="1">
                <a:off x="10237477" y="3646643"/>
                <a:ext cx="38656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600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·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237477" y="3646643"/>
                <a:ext cx="386565" cy="1015663"/>
              </a:xfrm>
              <a:prstGeom prst="rect">
                <a:avLst/>
              </a:prstGeom>
              <a:blipFill rotWithShape="1">
                <a:blip r:embed="rId16"/>
                <a:stretch>
                  <a:fillRect l="-2" t="-47" r="12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2.SVD(</a:t>
            </a:r>
            <a:r>
              <a:rPr lang="zh-CN" altLang="en-US" dirty="0">
                <a:solidFill>
                  <a:schemeClr val="tx1"/>
                </a:solidFill>
              </a:rPr>
              <a:t>奇异值分解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68338" y="1320020"/>
            <a:ext cx="1688636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altLang="zh-CN" sz="2400" b="1" dirty="0">
                <a:effectLst/>
                <a:latin typeface="微软雅黑" panose="020B0503020204020204" pitchFamily="34" charset="-122"/>
                <a:cs typeface="Times New Roman" panose="02020603050405020304" pitchFamily="18" charset="0"/>
              </a:rPr>
              <a:t>SVD</a:t>
            </a:r>
            <a:r>
              <a:rPr lang="zh-CN" altLang="en-US" sz="2400" b="1" dirty="0">
                <a:effectLst/>
                <a:latin typeface="微软雅黑" panose="020B0503020204020204" pitchFamily="34" charset="-122"/>
                <a:cs typeface="Times New Roman" panose="02020603050405020304" pitchFamily="18" charset="0"/>
              </a:rPr>
              <a:t>案例</a:t>
            </a:r>
            <a:endParaRPr lang="en-US" altLang="zh-CN" sz="2400" b="1" dirty="0">
              <a:effectLst/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9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51890" y="1906772"/>
            <a:ext cx="5334000" cy="28492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5838290" y="1906771"/>
            <a:ext cx="5334000" cy="28492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" name="文本框 42"/>
          <p:cNvSpPr txBox="1"/>
          <p:nvPr/>
        </p:nvSpPr>
        <p:spPr>
          <a:xfrm>
            <a:off x="2298414" y="4555961"/>
            <a:ext cx="15235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 dirty="0">
                <a:effectLst/>
                <a:latin typeface="微软雅黑" panose="020B0503020204020204" pitchFamily="34" charset="-122"/>
                <a:cs typeface="Times New Roman" panose="02020603050405020304" pitchFamily="18" charset="0"/>
              </a:rPr>
              <a:t>原始图像</a:t>
            </a:r>
            <a:endParaRPr lang="zh-CN" altLang="en-US" sz="2000" dirty="0">
              <a:latin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632415" y="4555961"/>
            <a:ext cx="1741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effectLst/>
                <a:latin typeface="微软雅黑" panose="020B0503020204020204" pitchFamily="34" charset="-122"/>
                <a:cs typeface="Times New Roman" panose="02020603050405020304" pitchFamily="18" charset="0"/>
              </a:rPr>
              <a:t>处理后的</a:t>
            </a:r>
            <a:r>
              <a:rPr lang="zh-CN" altLang="zh-CN" sz="2000" dirty="0">
                <a:effectLst/>
                <a:latin typeface="微软雅黑" panose="020B0503020204020204" pitchFamily="34" charset="-122"/>
                <a:cs typeface="Times New Roman" panose="02020603050405020304" pitchFamily="18" charset="0"/>
              </a:rPr>
              <a:t>图像</a:t>
            </a:r>
            <a:endParaRPr lang="zh-CN" altLang="en-US" sz="2000" dirty="0">
              <a:latin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566363" y="5418595"/>
                <a:ext cx="454503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16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原始维度</a:t>
                </a:r>
                <a14:m>
                  <m:oMath xmlns:m="http://schemas.openxmlformats.org/officeDocument/2006/math">
                    <m:r>
                      <a:rPr lang="en-US" altLang="zh-CN" sz="16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6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575</m:t>
                    </m:r>
                    <m:r>
                      <a:rPr lang="en-US" altLang="zh-CN" sz="16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1081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16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altLang="zh-CN" sz="16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1864725</m:t>
                    </m:r>
                  </m:oMath>
                </a14:m>
                <a:endParaRPr lang="zh-CN" altLang="zh-CN" sz="1600" dirty="0">
                  <a:effectLst/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63" y="5418595"/>
                <a:ext cx="4545030" cy="338554"/>
              </a:xfrm>
              <a:prstGeom prst="rect">
                <a:avLst/>
              </a:prstGeom>
              <a:blipFill rotWithShape="1">
                <a:blip r:embed="rId4"/>
                <a:stretch>
                  <a:fillRect l="-13" t="-41" r="6" b="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/>
              <p:cNvSpPr txBox="1"/>
              <p:nvPr/>
            </p:nvSpPr>
            <p:spPr>
              <a:xfrm>
                <a:off x="5650866" y="5033445"/>
                <a:ext cx="53887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18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=150</m:t>
                    </m:r>
                    <m:r>
                      <a:rPr lang="zh-CN" altLang="en-US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lang="zh-CN" altLang="en-US" sz="18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则</a:t>
                </a:r>
                <a:r>
                  <a:rPr lang="zh-CN" altLang="zh-CN" sz="1800" dirty="0"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经过</a:t>
                </a:r>
                <a:r>
                  <a:rPr lang="en-US" altLang="zh-CN" sz="1800" dirty="0"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SVD</a:t>
                </a:r>
                <a:r>
                  <a:rPr lang="zh-CN" altLang="zh-CN" sz="1800" dirty="0"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分解后的矩阵及维度：</a:t>
                </a:r>
                <a:r>
                  <a:rPr lang="en-US" altLang="zh-CN" sz="18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zh-CN" altLang="zh-CN" sz="18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866" y="5033445"/>
                <a:ext cx="5388715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118" r="2" b="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/>
              <p:cNvSpPr txBox="1"/>
              <p:nvPr/>
            </p:nvSpPr>
            <p:spPr>
              <a:xfrm>
                <a:off x="5650867" y="5707909"/>
                <a:ext cx="6095144" cy="3484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sz="16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6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575</m:t>
                    </m:r>
                    <m:r>
                      <a:rPr lang="en-US" altLang="zh-CN" sz="16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16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150</m:t>
                    </m:r>
                  </m:oMath>
                </a14:m>
                <a:r>
                  <a:rPr lang="zh-CN" altLang="en-US" sz="16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zh-CN" altLang="zh-CN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​</m:t>
                        </m:r>
                      </m:sub>
                      <m:sup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​</m:t>
                        </m:r>
                      </m:sup>
                      <m:e>
                        <m:sSub>
                          <m:sSubPr>
                            <m:ctrlPr>
                              <a:rPr lang="zh-CN" altLang="zh-CN" sz="16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​</m:t>
                            </m:r>
                          </m:e>
                          <m:sub>
                            <m:r>
                              <a:rPr lang="en-US" altLang="zh-CN" sz="16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16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×</m:t>
                            </m:r>
                            <m:r>
                              <a:rPr lang="en-US" altLang="zh-CN" sz="16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altLang="zh-CN" sz="16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150</m:t>
                    </m:r>
                    <m:r>
                      <a:rPr lang="en-US" altLang="zh-CN" sz="16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16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150</m:t>
                    </m:r>
                  </m:oMath>
                </a14:m>
                <a:r>
                  <a:rPr lang="zh-CN" altLang="en-US" sz="16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sz="16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sz="16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1081</m:t>
                    </m:r>
                    <m:r>
                      <a:rPr lang="en-US" altLang="zh-CN" sz="16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16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150</m:t>
                    </m:r>
                  </m:oMath>
                </a14:m>
                <a:endParaRPr lang="zh-CN" altLang="zh-CN" sz="1600" dirty="0">
                  <a:effectLst/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867" y="5707909"/>
                <a:ext cx="6095144" cy="348429"/>
              </a:xfrm>
              <a:prstGeom prst="rect">
                <a:avLst/>
              </a:prstGeom>
              <a:blipFill rotWithShape="1">
                <a:blip r:embed="rId6"/>
                <a:stretch>
                  <a:fillRect t="-152" r="7" b="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/>
              <p:cNvSpPr txBox="1"/>
              <p:nvPr/>
            </p:nvSpPr>
            <p:spPr>
              <a:xfrm>
                <a:off x="566363" y="6187758"/>
                <a:ext cx="104218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18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则原始图像经过</a:t>
                </a:r>
                <a:r>
                  <a:rPr lang="zh-CN" altLang="zh-CN" sz="18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压缩后的维度：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×(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575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150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150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150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1081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150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812700</m:t>
                    </m:r>
                  </m:oMath>
                </a14:m>
                <a:endParaRPr lang="zh-CN" altLang="zh-CN" sz="1800" dirty="0">
                  <a:effectLst/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63" y="6187758"/>
                <a:ext cx="10421848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6" t="-86" r="2" b="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/>
              <p:cNvSpPr txBox="1"/>
              <p:nvPr/>
            </p:nvSpPr>
            <p:spPr>
              <a:xfrm>
                <a:off x="566363" y="4902640"/>
                <a:ext cx="6095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 sz="18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575</m:t>
                    </m:r>
                  </m:oMath>
                </a14:m>
                <a:r>
                  <a:rPr lang="zh-CN" altLang="en-US" sz="1800" dirty="0"/>
                  <a:t>，</a:t>
                </a:r>
                <a:r>
                  <a:rPr lang="en-US" altLang="zh-CN" sz="1800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18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1081</m:t>
                    </m:r>
                  </m:oMath>
                </a14:m>
                <a:r>
                  <a:rPr lang="zh-CN" altLang="en-US" sz="1800" dirty="0"/>
                  <a:t>，</a:t>
                </a:r>
                <a:r>
                  <a:rPr lang="en-US" altLang="zh-CN" sz="1800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=150</m:t>
                    </m:r>
                  </m:oMath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63" y="4902640"/>
                <a:ext cx="6095144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9" t="-119" r="6" b="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对角圆角矩形 8"/>
          <p:cNvSpPr/>
          <p:nvPr/>
        </p:nvSpPr>
        <p:spPr>
          <a:xfrm>
            <a:off x="2691358" y="1892442"/>
            <a:ext cx="6278833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135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</a:t>
            </a:r>
            <a:r>
              <a:rPr lang="zh-CN" altLang="en-US" dirty="0">
                <a:solidFill>
                  <a:schemeClr val="tx1"/>
                </a:solidFill>
              </a:rPr>
              <a:t>降维概述</a:t>
            </a:r>
          </a:p>
        </p:txBody>
      </p:sp>
      <p:sp>
        <p:nvSpPr>
          <p:cNvPr id="44" name="TextBox 6"/>
          <p:cNvSpPr txBox="1">
            <a:spLocks noChangeArrowheads="1"/>
          </p:cNvSpPr>
          <p:nvPr/>
        </p:nvSpPr>
        <p:spPr bwMode="auto">
          <a:xfrm>
            <a:off x="3002507" y="1872975"/>
            <a:ext cx="510547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 </a:t>
            </a:r>
            <a:r>
              <a:rPr lang="en-US" altLang="zh-CN" sz="40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  </a:t>
            </a:r>
            <a:r>
              <a:rPr lang="zh-CN" altLang="en-US" sz="36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降维概述</a:t>
            </a:r>
            <a:endParaRPr lang="en-US" altLang="zh-CN" sz="36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TextBox 10"/>
          <p:cNvSpPr txBox="1">
            <a:spLocks noChangeArrowheads="1"/>
          </p:cNvSpPr>
          <p:nvPr/>
        </p:nvSpPr>
        <p:spPr bwMode="auto">
          <a:xfrm>
            <a:off x="3002508" y="2749712"/>
            <a:ext cx="507241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anose="020B0806030902050204" pitchFamily="34" charset="0"/>
                <a:ea typeface="微软雅黑" panose="020B0503020204020204" pitchFamily="34" charset="-122"/>
              </a:rPr>
              <a:t>02    SVD</a:t>
            </a:r>
            <a:r>
              <a:rPr lang="en-US" altLang="zh-CN" sz="3600" dirty="0">
                <a:latin typeface="+mj-ea"/>
                <a:ea typeface="+mj-ea"/>
              </a:rPr>
              <a:t>(</a:t>
            </a:r>
            <a:r>
              <a:rPr lang="zh-CN" altLang="en-US" sz="3600" dirty="0">
                <a:latin typeface="+mj-ea"/>
                <a:ea typeface="+mj-ea"/>
              </a:rPr>
              <a:t>奇异值分解</a:t>
            </a:r>
            <a:r>
              <a:rPr lang="en-US" altLang="zh-CN" sz="3600" dirty="0">
                <a:latin typeface="+mj-ea"/>
                <a:ea typeface="+mj-ea"/>
              </a:rPr>
              <a:t>)</a:t>
            </a:r>
            <a:endParaRPr lang="zh-CN" altLang="en-US" sz="3600" dirty="0">
              <a:latin typeface="+mj-ea"/>
              <a:ea typeface="+mj-ea"/>
            </a:endParaRPr>
          </a:p>
        </p:txBody>
      </p:sp>
      <p:sp>
        <p:nvSpPr>
          <p:cNvPr id="9" name="TextBox 11"/>
          <p:cNvSpPr txBox="1">
            <a:spLocks noChangeArrowheads="1"/>
          </p:cNvSpPr>
          <p:nvPr/>
        </p:nvSpPr>
        <p:spPr bwMode="auto">
          <a:xfrm>
            <a:off x="3002507" y="3564894"/>
            <a:ext cx="464093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anose="020B0806030902050204" pitchFamily="34" charset="0"/>
                <a:ea typeface="微软雅黑" panose="020B0503020204020204" pitchFamily="34" charset="-122"/>
              </a:rPr>
              <a:t>03    PCA</a:t>
            </a:r>
            <a:r>
              <a:rPr lang="en-US" altLang="zh-CN" sz="3600" dirty="0">
                <a:latin typeface="+mj-ea"/>
                <a:ea typeface="+mj-ea"/>
              </a:rPr>
              <a:t>(</a:t>
            </a:r>
            <a:r>
              <a:rPr lang="zh-CN" altLang="en-US" sz="3600" dirty="0">
                <a:latin typeface="+mj-ea"/>
                <a:ea typeface="+mj-ea"/>
              </a:rPr>
              <a:t>主成分分析</a:t>
            </a:r>
            <a:r>
              <a:rPr lang="en-US" altLang="zh-CN" sz="3600" dirty="0">
                <a:latin typeface="+mj-ea"/>
                <a:ea typeface="+mj-ea"/>
              </a:rPr>
              <a:t>)</a:t>
            </a:r>
            <a:endParaRPr lang="zh-CN" altLang="en-US" sz="3600" dirty="0">
              <a:latin typeface="+mj-ea"/>
              <a:ea typeface="+mj-ea"/>
            </a:endParaRPr>
          </a:p>
        </p:txBody>
      </p:sp>
    </p:spTree>
  </p:cSld>
  <p:clrMapOvr>
    <a:masterClrMapping/>
  </p:clrMapOvr>
  <p:transition advTm="8005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CBBB94-1D2F-437B-B723-D66734BD6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SVD </a:t>
            </a:r>
            <a:r>
              <a:rPr lang="zh-CN" altLang="en-US" dirty="0"/>
              <a:t>代码示例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5703537-B793-4414-AD58-0DFB193D2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42672"/>
          <a:stretch/>
        </p:blipFill>
        <p:spPr>
          <a:xfrm>
            <a:off x="76315" y="1268605"/>
            <a:ext cx="6090935" cy="5006591"/>
          </a:xfrm>
        </p:spPr>
      </p:pic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98541E4A-F562-473A-9353-0EAFB29266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378" b="1360"/>
          <a:stretch/>
        </p:blipFill>
        <p:spPr>
          <a:xfrm>
            <a:off x="6272799" y="1421842"/>
            <a:ext cx="5910708" cy="349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719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CBBB94-1D2F-437B-B723-D66734BD6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SVD </a:t>
            </a:r>
            <a:r>
              <a:rPr lang="zh-CN" altLang="en-US" dirty="0"/>
              <a:t>代码示例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383E6EF8-9376-4473-AAB6-00F1B88F1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280075"/>
            <a:ext cx="12152384" cy="5316668"/>
          </a:xfrm>
        </p:spPr>
      </p:pic>
    </p:spTree>
    <p:extLst>
      <p:ext uri="{BB962C8B-B14F-4D97-AF65-F5344CB8AC3E}">
        <p14:creationId xmlns:p14="http://schemas.microsoft.com/office/powerpoint/2010/main" val="36922845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CBBB94-1D2F-437B-B723-D66734BD6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SVD </a:t>
            </a:r>
            <a:r>
              <a:rPr lang="zh-CN" altLang="en-US" dirty="0"/>
              <a:t>代码示例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02753C3-431E-43BD-9075-0D8622F67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158" y="0"/>
            <a:ext cx="76680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182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CBBB94-1D2F-437B-B723-D66734BD6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SVD </a:t>
            </a:r>
            <a:r>
              <a:rPr lang="zh-CN" altLang="en-US" dirty="0"/>
              <a:t>代码示例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31E12DE-6087-4BD1-8C57-B9FE64D08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71514" y="0"/>
            <a:ext cx="5314801" cy="6836177"/>
          </a:xfrm>
        </p:spPr>
      </p:pic>
    </p:spTree>
    <p:extLst>
      <p:ext uri="{BB962C8B-B14F-4D97-AF65-F5344CB8AC3E}">
        <p14:creationId xmlns:p14="http://schemas.microsoft.com/office/powerpoint/2010/main" val="3542317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4D5D68-B303-4341-9182-ACF8305D3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SVD</a:t>
            </a:r>
            <a:r>
              <a:rPr lang="zh-CN" altLang="en-US" dirty="0"/>
              <a:t>图像压缩效果展示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B050A60-98E2-4B6A-B093-9DDCFDC44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322" y="774082"/>
            <a:ext cx="10240909" cy="608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193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CBBB94-1D2F-437B-B723-D66734BD6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SVD </a:t>
            </a:r>
            <a:r>
              <a:rPr lang="zh-CN" altLang="en-US" dirty="0"/>
              <a:t>代码示例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A908EB5-9F97-4E77-A6B7-620131DD23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1286405"/>
            <a:ext cx="6609921" cy="5134492"/>
          </a:xfrm>
        </p:spPr>
      </p:pic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DFD6CB0C-C4E6-475A-8F11-78692D805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897" y="1286406"/>
            <a:ext cx="5586103" cy="557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043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对角圆角矩形 8"/>
          <p:cNvSpPr/>
          <p:nvPr/>
        </p:nvSpPr>
        <p:spPr>
          <a:xfrm>
            <a:off x="2399300" y="3518043"/>
            <a:ext cx="6278833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135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3.PCA(</a:t>
            </a:r>
            <a:r>
              <a:rPr lang="zh-CN" altLang="en-US" dirty="0">
                <a:solidFill>
                  <a:schemeClr val="tx1"/>
                </a:solidFill>
              </a:rPr>
              <a:t>主成分分析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4" name="TextBox 6"/>
          <p:cNvSpPr txBox="1">
            <a:spLocks noChangeArrowheads="1"/>
          </p:cNvSpPr>
          <p:nvPr/>
        </p:nvSpPr>
        <p:spPr bwMode="auto">
          <a:xfrm>
            <a:off x="3002507" y="1872975"/>
            <a:ext cx="510547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anose="020B0806030902050204" pitchFamily="34" charset="0"/>
                <a:ea typeface="微软雅黑" panose="020B0503020204020204" pitchFamily="34" charset="-122"/>
              </a:rPr>
              <a:t>01 </a:t>
            </a:r>
            <a:r>
              <a:rPr lang="en-US" altLang="zh-CN" sz="4000" dirty="0">
                <a:latin typeface="Impact" panose="020B080603090205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latin typeface="Impact" panose="020B0806030902050204" pitchFamily="34" charset="0"/>
                <a:ea typeface="微软雅黑" panose="020B0503020204020204" pitchFamily="34" charset="-122"/>
              </a:rPr>
              <a:t>  </a:t>
            </a:r>
            <a:r>
              <a:rPr lang="zh-CN" altLang="en-US" sz="3600" dirty="0">
                <a:latin typeface="Impact" panose="020B0806030902050204" pitchFamily="34" charset="0"/>
                <a:ea typeface="微软雅黑" panose="020B0503020204020204" pitchFamily="34" charset="-122"/>
              </a:rPr>
              <a:t>降维概述</a:t>
            </a:r>
            <a:endParaRPr lang="en-US" altLang="zh-CN" sz="3600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TextBox 10"/>
          <p:cNvSpPr txBox="1">
            <a:spLocks noChangeArrowheads="1"/>
          </p:cNvSpPr>
          <p:nvPr/>
        </p:nvSpPr>
        <p:spPr bwMode="auto">
          <a:xfrm>
            <a:off x="3002508" y="2749712"/>
            <a:ext cx="507241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anose="020B0806030902050204" pitchFamily="34" charset="0"/>
                <a:ea typeface="微软雅黑" panose="020B0503020204020204" pitchFamily="34" charset="-122"/>
              </a:rPr>
              <a:t>02    SVD</a:t>
            </a:r>
            <a:r>
              <a:rPr lang="en-US" altLang="zh-CN" sz="3600" dirty="0">
                <a:latin typeface="+mj-ea"/>
                <a:ea typeface="+mj-ea"/>
              </a:rPr>
              <a:t>(</a:t>
            </a:r>
            <a:r>
              <a:rPr lang="zh-CN" altLang="en-US" sz="3600" dirty="0">
                <a:latin typeface="+mj-ea"/>
                <a:ea typeface="+mj-ea"/>
              </a:rPr>
              <a:t>奇异值分解</a:t>
            </a:r>
            <a:r>
              <a:rPr lang="en-US" altLang="zh-CN" sz="3600" dirty="0">
                <a:latin typeface="+mj-ea"/>
                <a:ea typeface="+mj-ea"/>
              </a:rPr>
              <a:t>)</a:t>
            </a:r>
            <a:endParaRPr lang="zh-CN" altLang="en-US" sz="3600" dirty="0">
              <a:latin typeface="+mj-ea"/>
              <a:ea typeface="+mj-ea"/>
            </a:endParaRPr>
          </a:p>
        </p:txBody>
      </p:sp>
      <p:sp>
        <p:nvSpPr>
          <p:cNvPr id="9" name="TextBox 11"/>
          <p:cNvSpPr txBox="1">
            <a:spLocks noChangeArrowheads="1"/>
          </p:cNvSpPr>
          <p:nvPr/>
        </p:nvSpPr>
        <p:spPr bwMode="auto">
          <a:xfrm>
            <a:off x="3002507" y="3564894"/>
            <a:ext cx="464093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    PCA</a:t>
            </a:r>
            <a:r>
              <a:rPr lang="en-US" altLang="zh-CN" sz="3600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zh-CN" altLang="en-US" sz="3600" dirty="0">
                <a:solidFill>
                  <a:schemeClr val="bg1"/>
                </a:solidFill>
                <a:latin typeface="+mj-ea"/>
                <a:ea typeface="+mj-ea"/>
              </a:rPr>
              <a:t>主成分分析</a:t>
            </a:r>
            <a:r>
              <a:rPr lang="en-US" altLang="zh-CN" sz="3600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zh-CN" altLang="en-US" sz="3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 advTm="8005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3.PCA(</a:t>
            </a:r>
            <a:r>
              <a:rPr lang="zh-CN" altLang="en-US" dirty="0">
                <a:solidFill>
                  <a:schemeClr val="tx1"/>
                </a:solidFill>
              </a:rPr>
              <a:t>主成分分析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65175" y="1369992"/>
            <a:ext cx="9907514" cy="3904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主成分分析（</a:t>
            </a:r>
            <a:r>
              <a:rPr lang="en-US" altLang="zh-CN" b="1" dirty="0"/>
              <a:t>Principal Component Analysis,</a:t>
            </a:r>
            <a:r>
              <a:rPr lang="zh-CN" altLang="en-US" b="1" dirty="0"/>
              <a:t>PCA）</a:t>
            </a:r>
            <a:r>
              <a:rPr lang="zh-CN" altLang="en-US" dirty="0"/>
              <a:t>是一种降维方法，通过将一个大的特征集转换成一个较小的特征集，这个特征集</a:t>
            </a:r>
            <a:r>
              <a:rPr lang="zh-CN" altLang="en-US" b="1" dirty="0"/>
              <a:t>仍然包含了原始数据中的大部分信息</a:t>
            </a:r>
            <a:r>
              <a:rPr lang="zh-CN" altLang="en-US" dirty="0"/>
              <a:t>，从而降低了原始数据的维数。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减少一个数据集的特征数量自然是以牺牲准确性为代价的，但降维的诀窍是用一点准确性换取简单性。因为更小的数据集更容易探索和可视化，并且对于机器学习算法来说，分析数据会更快、更容易，而不需要处理额外的特征。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3.PCA(</a:t>
            </a:r>
            <a:r>
              <a:rPr lang="zh-CN" altLang="en-US" dirty="0">
                <a:solidFill>
                  <a:schemeClr val="tx1"/>
                </a:solidFill>
              </a:rPr>
              <a:t>主成分分析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内容占位符 5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069975" y="2055020"/>
            <a:ext cx="10515600" cy="4642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7505" indent="-35750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3"/>
              </a:buBlip>
              <a:defRPr sz="2400" kern="1200">
                <a:solidFill>
                  <a:srgbClr val="7F7F7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F7F7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F7F7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F7F7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F7F7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F7F7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F7F7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F7F7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F7F7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9pPr>
          </a:lstStyle>
          <a:p>
            <a:pPr marL="0" indent="0">
              <a:buNone/>
            </a:pPr>
            <a:endParaRPr lang="zh-CN" altLang="en-US" sz="20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20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1" name="流程图: 过程 10"/>
          <p:cNvSpPr/>
          <p:nvPr/>
        </p:nvSpPr>
        <p:spPr>
          <a:xfrm>
            <a:off x="3910330" y="2310765"/>
            <a:ext cx="2058035" cy="1019810"/>
          </a:xfrm>
          <a:prstGeom prst="flowChartProces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>
                <a:solidFill>
                  <a:schemeClr val="bg2">
                    <a:lumMod val="10000"/>
                  </a:schemeClr>
                </a:solidFill>
                <a:uFillTx/>
                <a:latin typeface="+mj-ea"/>
                <a:ea typeface="+mj-ea"/>
                <a:sym typeface="+mn-ea"/>
              </a:rPr>
              <a:t>原始指标的线性组合</a:t>
            </a:r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5968365" y="2786380"/>
            <a:ext cx="1036320" cy="114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" name="流程图: 决策 13"/>
          <p:cNvSpPr/>
          <p:nvPr/>
        </p:nvSpPr>
        <p:spPr>
          <a:xfrm>
            <a:off x="7004685" y="1905635"/>
            <a:ext cx="3811905" cy="1772920"/>
          </a:xfrm>
          <a:prstGeom prst="flowChartDecisio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>
                <a:solidFill>
                  <a:schemeClr val="bg2">
                    <a:lumMod val="10000"/>
                  </a:schemeClr>
                </a:solidFill>
                <a:uFillTx/>
                <a:latin typeface="+mj-ea"/>
                <a:ea typeface="+mj-ea"/>
                <a:sym typeface="+mn-ea"/>
              </a:rPr>
              <a:t>综合指标间不相关，且方差递减</a:t>
            </a:r>
          </a:p>
        </p:txBody>
      </p:sp>
      <p:cxnSp>
        <p:nvCxnSpPr>
          <p:cNvPr id="15" name="直接箭头连接符 14"/>
          <p:cNvCxnSpPr>
            <a:stCxn id="14" idx="2"/>
          </p:cNvCxnSpPr>
          <p:nvPr/>
        </p:nvCxnSpPr>
        <p:spPr>
          <a:xfrm flipH="1">
            <a:off x="8902066" y="3678555"/>
            <a:ext cx="8572" cy="3841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6" name="流程图: 过程 15"/>
          <p:cNvSpPr/>
          <p:nvPr/>
        </p:nvSpPr>
        <p:spPr>
          <a:xfrm>
            <a:off x="7142480" y="4062730"/>
            <a:ext cx="3535680" cy="929640"/>
          </a:xfrm>
          <a:prstGeom prst="flowChartProces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bg2">
                    <a:lumMod val="10000"/>
                  </a:schemeClr>
                </a:solidFill>
                <a:uFillTx/>
                <a:latin typeface="+mj-ea"/>
                <a:ea typeface="+mj-ea"/>
              </a:rPr>
              <a:t>第一主成分，第二主成分，…第</a:t>
            </a:r>
            <a:r>
              <a:rPr lang="en-US" altLang="zh-CN" sz="2000">
                <a:solidFill>
                  <a:schemeClr val="bg2">
                    <a:lumMod val="10000"/>
                  </a:schemeClr>
                </a:solidFill>
                <a:uFillTx/>
                <a:latin typeface="+mj-ea"/>
                <a:ea typeface="+mj-ea"/>
              </a:rPr>
              <a:t>p</a:t>
            </a:r>
            <a:r>
              <a:rPr lang="zh-CN" altLang="en-US" sz="2000">
                <a:solidFill>
                  <a:schemeClr val="bg2">
                    <a:lumMod val="10000"/>
                  </a:schemeClr>
                </a:solidFill>
                <a:uFillTx/>
                <a:latin typeface="+mj-ea"/>
                <a:ea typeface="+mj-ea"/>
              </a:rPr>
              <a:t>主成分</a:t>
            </a:r>
          </a:p>
        </p:txBody>
      </p:sp>
      <p:sp>
        <p:nvSpPr>
          <p:cNvPr id="17" name="流程图: 过程 16"/>
          <p:cNvSpPr/>
          <p:nvPr/>
        </p:nvSpPr>
        <p:spPr>
          <a:xfrm>
            <a:off x="6425565" y="5506257"/>
            <a:ext cx="4953000" cy="988695"/>
          </a:xfrm>
          <a:prstGeom prst="flowChartProces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uFillTx/>
                <a:latin typeface="+mj-ea"/>
                <a:ea typeface="+mj-ea"/>
                <a:sym typeface="+mn-ea"/>
              </a:rPr>
              <a:t>选取前几个最大的主成分代替原来指标的信息</a:t>
            </a:r>
          </a:p>
        </p:txBody>
      </p:sp>
      <p:cxnSp>
        <p:nvCxnSpPr>
          <p:cNvPr id="18" name="直接箭头连接符 17"/>
          <p:cNvCxnSpPr>
            <a:stCxn id="16" idx="2"/>
          </p:cNvCxnSpPr>
          <p:nvPr/>
        </p:nvCxnSpPr>
        <p:spPr>
          <a:xfrm flipH="1">
            <a:off x="8902066" y="4992370"/>
            <a:ext cx="8254" cy="5138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endCxn id="11" idx="1"/>
          </p:cNvCxnSpPr>
          <p:nvPr/>
        </p:nvCxnSpPr>
        <p:spPr>
          <a:xfrm>
            <a:off x="2728595" y="2811145"/>
            <a:ext cx="1181735" cy="9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1" name="流程图: 过程 20"/>
          <p:cNvSpPr/>
          <p:nvPr/>
        </p:nvSpPr>
        <p:spPr>
          <a:xfrm>
            <a:off x="458470" y="2310130"/>
            <a:ext cx="2543810" cy="1021080"/>
          </a:xfrm>
          <a:prstGeom prst="flowChartProces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uFillTx/>
                <a:latin typeface="+mj-ea"/>
                <a:ea typeface="+mj-ea"/>
                <a:sym typeface="+mn-ea"/>
              </a:rPr>
              <a:t>尽可能多地找出相关指标作为原始指标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12775" y="1347317"/>
            <a:ext cx="355092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主成分分析流程图：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3.PCA(</a:t>
            </a:r>
            <a:r>
              <a:rPr lang="zh-CN" altLang="en-US" dirty="0">
                <a:solidFill>
                  <a:schemeClr val="tx1"/>
                </a:solidFill>
              </a:rPr>
              <a:t>主成分分析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Line 2"/>
          <p:cNvSpPr/>
          <p:nvPr/>
        </p:nvSpPr>
        <p:spPr>
          <a:xfrm flipV="1">
            <a:off x="6217578" y="1376333"/>
            <a:ext cx="0" cy="533400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triangle" w="med" len="med"/>
          </a:ln>
        </p:spPr>
      </p:sp>
      <p:sp>
        <p:nvSpPr>
          <p:cNvPr id="11" name="Oval 3"/>
          <p:cNvSpPr/>
          <p:nvPr/>
        </p:nvSpPr>
        <p:spPr>
          <a:xfrm rot="18850805">
            <a:off x="4312578" y="2740631"/>
            <a:ext cx="4876800" cy="2286000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Line 4"/>
          <p:cNvSpPr/>
          <p:nvPr/>
        </p:nvSpPr>
        <p:spPr>
          <a:xfrm rot="18793590">
            <a:off x="3475966" y="3885219"/>
            <a:ext cx="6457950" cy="76200"/>
          </a:xfrm>
          <a:prstGeom prst="line">
            <a:avLst/>
          </a:prstGeom>
          <a:ln w="28575" cap="flat" cmpd="sng">
            <a:solidFill>
              <a:srgbClr val="CC3300"/>
            </a:solidFill>
            <a:prstDash val="solid"/>
            <a:miter/>
            <a:headEnd type="none" w="med" len="med"/>
            <a:tailEnd type="triangle" w="med" len="med"/>
          </a:ln>
        </p:spPr>
      </p:sp>
      <p:sp>
        <p:nvSpPr>
          <p:cNvPr id="14" name="Line 5"/>
          <p:cNvSpPr/>
          <p:nvPr/>
        </p:nvSpPr>
        <p:spPr>
          <a:xfrm>
            <a:off x="3779178" y="4569431"/>
            <a:ext cx="54864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triangle" w="med" len="med"/>
          </a:ln>
        </p:spPr>
      </p:sp>
      <p:sp>
        <p:nvSpPr>
          <p:cNvPr id="15" name="Line 6"/>
          <p:cNvSpPr/>
          <p:nvPr/>
        </p:nvSpPr>
        <p:spPr>
          <a:xfrm rot="18996666" flipV="1">
            <a:off x="6903378" y="1597631"/>
            <a:ext cx="1588" cy="5334000"/>
          </a:xfrm>
          <a:prstGeom prst="line">
            <a:avLst/>
          </a:prstGeom>
          <a:ln w="28575" cap="flat" cmpd="sng">
            <a:solidFill>
              <a:srgbClr val="CC3300"/>
            </a:solidFill>
            <a:prstDash val="solid"/>
            <a:miter/>
            <a:headEnd type="none" w="med" len="med"/>
            <a:tailEnd type="triangle" w="med" len="med"/>
          </a:ln>
        </p:spPr>
      </p:sp>
      <p:sp>
        <p:nvSpPr>
          <p:cNvPr id="16" name="Rectangle 7"/>
          <p:cNvSpPr/>
          <p:nvPr/>
        </p:nvSpPr>
        <p:spPr>
          <a:xfrm>
            <a:off x="6674778" y="31216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anose="02010800040101010101" pitchFamily="2" charset="-122"/>
            </a:endParaRPr>
          </a:p>
        </p:txBody>
      </p:sp>
      <p:graphicFrame>
        <p:nvGraphicFramePr>
          <p:cNvPr id="17" name="Object 8"/>
          <p:cNvGraphicFramePr>
            <a:graphicFrameLocks noChangeAspect="1"/>
          </p:cNvGraphicFramePr>
          <p:nvPr/>
        </p:nvGraphicFramePr>
        <p:xfrm>
          <a:off x="6503328" y="1445231"/>
          <a:ext cx="304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r:id="rId4" imgW="301625" imgH="414655" progId="Equation.3">
                  <p:embed/>
                </p:oleObj>
              </mc:Choice>
              <mc:Fallback>
                <p:oleObj r:id="rId4" imgW="301625" imgH="414655" progId="Equation.3">
                  <p:embed/>
                  <p:pic>
                    <p:nvPicPr>
                      <p:cNvPr id="0" name="Object 8"/>
                      <p:cNvPicPr/>
                      <p:nvPr/>
                    </p:nvPicPr>
                    <p:blipFill>
                      <a:blip r:embed="rId5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503328" y="1445231"/>
                        <a:ext cx="304800" cy="419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9"/>
          <p:cNvGraphicFramePr>
            <a:graphicFrameLocks noChangeAspect="1"/>
          </p:cNvGraphicFramePr>
          <p:nvPr/>
        </p:nvGraphicFramePr>
        <p:xfrm>
          <a:off x="9417978" y="4340831"/>
          <a:ext cx="2667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r:id="rId6" imgW="264160" imgH="414655" progId="Equation.3">
                  <p:embed/>
                </p:oleObj>
              </mc:Choice>
              <mc:Fallback>
                <p:oleObj r:id="rId6" imgW="264160" imgH="414655" progId="Equation.3">
                  <p:embed/>
                  <p:pic>
                    <p:nvPicPr>
                      <p:cNvPr id="0" name="Object 9"/>
                      <p:cNvPicPr/>
                      <p:nvPr/>
                    </p:nvPicPr>
                    <p:blipFill>
                      <a:blip r:embed="rId7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9417978" y="4340831"/>
                        <a:ext cx="266700" cy="419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0"/>
          <p:cNvGraphicFramePr>
            <a:graphicFrameLocks noChangeAspect="1"/>
          </p:cNvGraphicFramePr>
          <p:nvPr/>
        </p:nvGraphicFramePr>
        <p:xfrm>
          <a:off x="9160820" y="1376333"/>
          <a:ext cx="339090" cy="556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r:id="rId8" imgW="139700" imgH="228600" progId="Equation.3">
                  <p:embed/>
                </p:oleObj>
              </mc:Choice>
              <mc:Fallback>
                <p:oleObj r:id="rId8" imgW="139700" imgH="228600" progId="Equation.3">
                  <p:embed/>
                  <p:pic>
                    <p:nvPicPr>
                      <p:cNvPr id="0" name="Object 1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160820" y="1376333"/>
                        <a:ext cx="339090" cy="5568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1"/>
          <p:cNvGraphicFramePr>
            <a:graphicFrameLocks noChangeAspect="1"/>
          </p:cNvGraphicFramePr>
          <p:nvPr/>
        </p:nvGraphicFramePr>
        <p:xfrm>
          <a:off x="4862012" y="1868459"/>
          <a:ext cx="321945" cy="439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r:id="rId10" imgW="165100" imgH="228600" progId="Equation.3">
                  <p:embed/>
                </p:oleObj>
              </mc:Choice>
              <mc:Fallback>
                <p:oleObj r:id="rId10" imgW="165100" imgH="228600" progId="Equation.3">
                  <p:embed/>
                  <p:pic>
                    <p:nvPicPr>
                      <p:cNvPr id="0" name="Object 1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62012" y="1868459"/>
                        <a:ext cx="321945" cy="4394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12"/>
          <p:cNvSpPr/>
          <p:nvPr/>
        </p:nvSpPr>
        <p:spPr>
          <a:xfrm>
            <a:off x="6979578" y="28168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anose="02010800040101010101" pitchFamily="2" charset="-122"/>
            </a:endParaRPr>
          </a:p>
        </p:txBody>
      </p:sp>
      <p:sp>
        <p:nvSpPr>
          <p:cNvPr id="23" name="Rectangle 13"/>
          <p:cNvSpPr/>
          <p:nvPr/>
        </p:nvSpPr>
        <p:spPr>
          <a:xfrm>
            <a:off x="7284378" y="32740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anose="02010800040101010101" pitchFamily="2" charset="-122"/>
            </a:endParaRPr>
          </a:p>
        </p:txBody>
      </p:sp>
      <p:sp>
        <p:nvSpPr>
          <p:cNvPr id="24" name="Rectangle 14"/>
          <p:cNvSpPr/>
          <p:nvPr/>
        </p:nvSpPr>
        <p:spPr>
          <a:xfrm>
            <a:off x="7131978" y="25120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anose="02010800040101010101" pitchFamily="2" charset="-122"/>
            </a:endParaRPr>
          </a:p>
        </p:txBody>
      </p:sp>
      <p:sp>
        <p:nvSpPr>
          <p:cNvPr id="25" name="Rectangle 15"/>
          <p:cNvSpPr/>
          <p:nvPr/>
        </p:nvSpPr>
        <p:spPr>
          <a:xfrm>
            <a:off x="7589178" y="28168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anose="02010800040101010101" pitchFamily="2" charset="-122"/>
            </a:endParaRPr>
          </a:p>
        </p:txBody>
      </p:sp>
      <p:sp>
        <p:nvSpPr>
          <p:cNvPr id="26" name="Rectangle 16"/>
          <p:cNvSpPr/>
          <p:nvPr/>
        </p:nvSpPr>
        <p:spPr>
          <a:xfrm>
            <a:off x="7665378" y="24358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anose="02010800040101010101" pitchFamily="2" charset="-122"/>
            </a:endParaRPr>
          </a:p>
        </p:txBody>
      </p:sp>
      <p:sp>
        <p:nvSpPr>
          <p:cNvPr id="27" name="Rectangle 17"/>
          <p:cNvSpPr/>
          <p:nvPr/>
        </p:nvSpPr>
        <p:spPr>
          <a:xfrm>
            <a:off x="7741578" y="30454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anose="02010800040101010101" pitchFamily="2" charset="-122"/>
            </a:endParaRPr>
          </a:p>
        </p:txBody>
      </p:sp>
      <p:sp>
        <p:nvSpPr>
          <p:cNvPr id="28" name="Rectangle 18"/>
          <p:cNvSpPr/>
          <p:nvPr/>
        </p:nvSpPr>
        <p:spPr>
          <a:xfrm>
            <a:off x="7665378" y="38836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anose="02010800040101010101" pitchFamily="2" charset="-122"/>
            </a:endParaRPr>
          </a:p>
        </p:txBody>
      </p:sp>
      <p:sp>
        <p:nvSpPr>
          <p:cNvPr id="29" name="Rectangle 19"/>
          <p:cNvSpPr/>
          <p:nvPr/>
        </p:nvSpPr>
        <p:spPr>
          <a:xfrm>
            <a:off x="7970178" y="32740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anose="02010800040101010101" pitchFamily="2" charset="-122"/>
            </a:endParaRPr>
          </a:p>
        </p:txBody>
      </p:sp>
      <p:sp>
        <p:nvSpPr>
          <p:cNvPr id="30" name="Rectangle 20"/>
          <p:cNvSpPr/>
          <p:nvPr/>
        </p:nvSpPr>
        <p:spPr>
          <a:xfrm>
            <a:off x="6674778" y="35788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anose="02010800040101010101" pitchFamily="2" charset="-122"/>
            </a:endParaRPr>
          </a:p>
        </p:txBody>
      </p:sp>
      <p:sp>
        <p:nvSpPr>
          <p:cNvPr id="31" name="Rectangle 21"/>
          <p:cNvSpPr/>
          <p:nvPr/>
        </p:nvSpPr>
        <p:spPr>
          <a:xfrm>
            <a:off x="6979578" y="34264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anose="02010800040101010101" pitchFamily="2" charset="-122"/>
            </a:endParaRPr>
          </a:p>
        </p:txBody>
      </p:sp>
      <p:sp>
        <p:nvSpPr>
          <p:cNvPr id="32" name="Rectangle 22"/>
          <p:cNvSpPr/>
          <p:nvPr/>
        </p:nvSpPr>
        <p:spPr>
          <a:xfrm>
            <a:off x="7131978" y="35788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anose="02010800040101010101" pitchFamily="2" charset="-122"/>
            </a:endParaRPr>
          </a:p>
        </p:txBody>
      </p:sp>
      <p:sp>
        <p:nvSpPr>
          <p:cNvPr id="33" name="Rectangle 23"/>
          <p:cNvSpPr/>
          <p:nvPr/>
        </p:nvSpPr>
        <p:spPr>
          <a:xfrm>
            <a:off x="6979578" y="40360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anose="02010800040101010101" pitchFamily="2" charset="-122"/>
            </a:endParaRPr>
          </a:p>
        </p:txBody>
      </p:sp>
      <p:sp>
        <p:nvSpPr>
          <p:cNvPr id="34" name="Rectangle 24"/>
          <p:cNvSpPr/>
          <p:nvPr/>
        </p:nvSpPr>
        <p:spPr>
          <a:xfrm>
            <a:off x="7436778" y="38836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anose="02010800040101010101" pitchFamily="2" charset="-122"/>
            </a:endParaRPr>
          </a:p>
        </p:txBody>
      </p:sp>
      <p:sp>
        <p:nvSpPr>
          <p:cNvPr id="35" name="Rectangle 25"/>
          <p:cNvSpPr/>
          <p:nvPr/>
        </p:nvSpPr>
        <p:spPr>
          <a:xfrm>
            <a:off x="6293778" y="47980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anose="02010800040101010101" pitchFamily="2" charset="-122"/>
            </a:endParaRPr>
          </a:p>
        </p:txBody>
      </p:sp>
      <p:sp>
        <p:nvSpPr>
          <p:cNvPr id="36" name="Rectangle 26"/>
          <p:cNvSpPr/>
          <p:nvPr/>
        </p:nvSpPr>
        <p:spPr>
          <a:xfrm>
            <a:off x="7589178" y="40360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anose="02010800040101010101" pitchFamily="2" charset="-122"/>
            </a:endParaRPr>
          </a:p>
        </p:txBody>
      </p:sp>
      <p:sp>
        <p:nvSpPr>
          <p:cNvPr id="37" name="Rectangle 27"/>
          <p:cNvSpPr/>
          <p:nvPr/>
        </p:nvSpPr>
        <p:spPr>
          <a:xfrm>
            <a:off x="5303178" y="42646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anose="02010800040101010101" pitchFamily="2" charset="-122"/>
            </a:endParaRPr>
          </a:p>
        </p:txBody>
      </p:sp>
      <p:sp>
        <p:nvSpPr>
          <p:cNvPr id="38" name="Rectangle 28"/>
          <p:cNvSpPr/>
          <p:nvPr/>
        </p:nvSpPr>
        <p:spPr>
          <a:xfrm>
            <a:off x="6446178" y="28168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anose="02010800040101010101" pitchFamily="2" charset="-122"/>
            </a:endParaRPr>
          </a:p>
        </p:txBody>
      </p:sp>
      <p:sp>
        <p:nvSpPr>
          <p:cNvPr id="39" name="Rectangle 29"/>
          <p:cNvSpPr/>
          <p:nvPr/>
        </p:nvSpPr>
        <p:spPr>
          <a:xfrm>
            <a:off x="7512978" y="35788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anose="02010800040101010101" pitchFamily="2" charset="-122"/>
            </a:endParaRPr>
          </a:p>
        </p:txBody>
      </p:sp>
      <p:sp>
        <p:nvSpPr>
          <p:cNvPr id="40" name="Rectangle 30"/>
          <p:cNvSpPr/>
          <p:nvPr/>
        </p:nvSpPr>
        <p:spPr>
          <a:xfrm>
            <a:off x="5760378" y="36550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anose="02010800040101010101" pitchFamily="2" charset="-122"/>
            </a:endParaRPr>
          </a:p>
        </p:txBody>
      </p:sp>
      <p:sp>
        <p:nvSpPr>
          <p:cNvPr id="41" name="Rectangle 31"/>
          <p:cNvSpPr/>
          <p:nvPr/>
        </p:nvSpPr>
        <p:spPr>
          <a:xfrm>
            <a:off x="5150778" y="46456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anose="02010800040101010101" pitchFamily="2" charset="-122"/>
            </a:endParaRPr>
          </a:p>
        </p:txBody>
      </p:sp>
      <p:sp>
        <p:nvSpPr>
          <p:cNvPr id="42" name="Rectangle 32"/>
          <p:cNvSpPr/>
          <p:nvPr/>
        </p:nvSpPr>
        <p:spPr>
          <a:xfrm>
            <a:off x="5684178" y="44932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anose="02010800040101010101" pitchFamily="2" charset="-122"/>
            </a:endParaRPr>
          </a:p>
        </p:txBody>
      </p:sp>
      <p:sp>
        <p:nvSpPr>
          <p:cNvPr id="43" name="Rectangle 33"/>
          <p:cNvSpPr/>
          <p:nvPr/>
        </p:nvSpPr>
        <p:spPr>
          <a:xfrm>
            <a:off x="5303178" y="47980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anose="02010800040101010101" pitchFamily="2" charset="-122"/>
            </a:endParaRPr>
          </a:p>
        </p:txBody>
      </p:sp>
      <p:sp>
        <p:nvSpPr>
          <p:cNvPr id="44" name="Rectangle 34"/>
          <p:cNvSpPr/>
          <p:nvPr/>
        </p:nvSpPr>
        <p:spPr>
          <a:xfrm>
            <a:off x="5531778" y="54076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anose="02010800040101010101" pitchFamily="2" charset="-122"/>
            </a:endParaRPr>
          </a:p>
        </p:txBody>
      </p:sp>
      <p:sp>
        <p:nvSpPr>
          <p:cNvPr id="45" name="Rectangle 35"/>
          <p:cNvSpPr/>
          <p:nvPr/>
        </p:nvSpPr>
        <p:spPr>
          <a:xfrm>
            <a:off x="6674778" y="49504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anose="02010800040101010101" pitchFamily="2" charset="-122"/>
            </a:endParaRPr>
          </a:p>
        </p:txBody>
      </p:sp>
      <p:sp>
        <p:nvSpPr>
          <p:cNvPr id="46" name="Rectangle 36"/>
          <p:cNvSpPr/>
          <p:nvPr/>
        </p:nvSpPr>
        <p:spPr>
          <a:xfrm>
            <a:off x="6522378" y="43408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anose="02010800040101010101" pitchFamily="2" charset="-122"/>
            </a:endParaRPr>
          </a:p>
        </p:txBody>
      </p:sp>
      <p:sp>
        <p:nvSpPr>
          <p:cNvPr id="47" name="Rectangle 37"/>
          <p:cNvSpPr/>
          <p:nvPr/>
        </p:nvSpPr>
        <p:spPr>
          <a:xfrm>
            <a:off x="5836578" y="49504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anose="02010800040101010101" pitchFamily="2" charset="-122"/>
            </a:endParaRPr>
          </a:p>
        </p:txBody>
      </p:sp>
      <p:sp>
        <p:nvSpPr>
          <p:cNvPr id="48" name="Rectangle 38"/>
          <p:cNvSpPr/>
          <p:nvPr/>
        </p:nvSpPr>
        <p:spPr>
          <a:xfrm>
            <a:off x="5074578" y="48742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anose="02010800040101010101" pitchFamily="2" charset="-122"/>
            </a:endParaRPr>
          </a:p>
        </p:txBody>
      </p:sp>
      <p:sp>
        <p:nvSpPr>
          <p:cNvPr id="49" name="Rectangle 39"/>
          <p:cNvSpPr/>
          <p:nvPr/>
        </p:nvSpPr>
        <p:spPr>
          <a:xfrm>
            <a:off x="5226978" y="40360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anose="02010800040101010101" pitchFamily="2" charset="-122"/>
            </a:endParaRPr>
          </a:p>
        </p:txBody>
      </p:sp>
      <p:sp>
        <p:nvSpPr>
          <p:cNvPr id="50" name="Rectangle 40"/>
          <p:cNvSpPr/>
          <p:nvPr/>
        </p:nvSpPr>
        <p:spPr>
          <a:xfrm>
            <a:off x="5684178" y="42646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anose="02010800040101010101" pitchFamily="2" charset="-122"/>
            </a:endParaRPr>
          </a:p>
        </p:txBody>
      </p:sp>
      <p:sp>
        <p:nvSpPr>
          <p:cNvPr id="51" name="Rectangle 41"/>
          <p:cNvSpPr/>
          <p:nvPr/>
        </p:nvSpPr>
        <p:spPr>
          <a:xfrm>
            <a:off x="5455578" y="3655031"/>
            <a:ext cx="533400" cy="3810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anose="02010800040101010101" pitchFamily="2" charset="-122"/>
            </a:endParaRPr>
          </a:p>
        </p:txBody>
      </p:sp>
      <p:sp>
        <p:nvSpPr>
          <p:cNvPr id="52" name="Rectangle 42"/>
          <p:cNvSpPr/>
          <p:nvPr/>
        </p:nvSpPr>
        <p:spPr>
          <a:xfrm>
            <a:off x="5226978" y="53314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anose="02010800040101010101" pitchFamily="2" charset="-122"/>
            </a:endParaRPr>
          </a:p>
        </p:txBody>
      </p:sp>
      <p:sp>
        <p:nvSpPr>
          <p:cNvPr id="53" name="Rectangle 43"/>
          <p:cNvSpPr/>
          <p:nvPr/>
        </p:nvSpPr>
        <p:spPr>
          <a:xfrm>
            <a:off x="8198778" y="28168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anose="02010800040101010101" pitchFamily="2" charset="-122"/>
            </a:endParaRPr>
          </a:p>
        </p:txBody>
      </p:sp>
      <p:sp>
        <p:nvSpPr>
          <p:cNvPr id="54" name="Rectangle 44"/>
          <p:cNvSpPr/>
          <p:nvPr/>
        </p:nvSpPr>
        <p:spPr>
          <a:xfrm>
            <a:off x="7970178" y="22834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anose="02010800040101010101" pitchFamily="2" charset="-122"/>
            </a:endParaRPr>
          </a:p>
        </p:txBody>
      </p:sp>
      <p:sp>
        <p:nvSpPr>
          <p:cNvPr id="55" name="Rectangle 45"/>
          <p:cNvSpPr/>
          <p:nvPr/>
        </p:nvSpPr>
        <p:spPr>
          <a:xfrm>
            <a:off x="7436778" y="23596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anose="02010800040101010101" pitchFamily="2" charset="-122"/>
            </a:endParaRPr>
          </a:p>
        </p:txBody>
      </p:sp>
      <p:sp>
        <p:nvSpPr>
          <p:cNvPr id="56" name="Rectangle 46"/>
          <p:cNvSpPr/>
          <p:nvPr/>
        </p:nvSpPr>
        <p:spPr>
          <a:xfrm>
            <a:off x="7055778" y="24358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anose="02010800040101010101" pitchFamily="2" charset="-122"/>
            </a:endParaRPr>
          </a:p>
        </p:txBody>
      </p:sp>
      <p:sp>
        <p:nvSpPr>
          <p:cNvPr id="57" name="Rectangle 47"/>
          <p:cNvSpPr/>
          <p:nvPr/>
        </p:nvSpPr>
        <p:spPr>
          <a:xfrm>
            <a:off x="6293778" y="31216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anose="02010800040101010101" pitchFamily="2" charset="-122"/>
            </a:endParaRPr>
          </a:p>
        </p:txBody>
      </p:sp>
      <p:sp>
        <p:nvSpPr>
          <p:cNvPr id="58" name="Rectangle 48"/>
          <p:cNvSpPr/>
          <p:nvPr/>
        </p:nvSpPr>
        <p:spPr>
          <a:xfrm>
            <a:off x="2255178" y="1826231"/>
            <a:ext cx="1143000" cy="4419600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ctr"/>
          <a:lstStyle/>
          <a:p>
            <a:pPr lvl="0" indent="0" algn="ctr"/>
            <a:r>
              <a:rPr lang="zh-CN" altLang="en-US" sz="3200" b="0" dirty="0">
                <a:solidFill>
                  <a:schemeClr val="tx2"/>
                </a:solidFill>
                <a:latin typeface="微软雅黑" panose="020B0503020204020204" pitchFamily="34" charset="-122"/>
              </a:rPr>
              <a:t>主成分分析的几何解释</a:t>
            </a:r>
          </a:p>
          <a:p>
            <a:pPr lvl="0" indent="0" algn="ctr"/>
            <a:endParaRPr lang="zh-CN" altLang="en-US" sz="3200" b="0" dirty="0">
              <a:solidFill>
                <a:srgbClr val="FF0066"/>
              </a:solidFill>
              <a:latin typeface="微软雅黑" panose="020B0503020204020204" pitchFamily="34" charset="-122"/>
            </a:endParaRPr>
          </a:p>
        </p:txBody>
      </p:sp>
      <p:sp>
        <p:nvSpPr>
          <p:cNvPr id="59" name="Rectangle 49"/>
          <p:cNvSpPr/>
          <p:nvPr/>
        </p:nvSpPr>
        <p:spPr>
          <a:xfrm>
            <a:off x="8614410" y="5585932"/>
            <a:ext cx="3434080" cy="57912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/>
            <a:r>
              <a:rPr lang="zh-CN" altLang="en-US" sz="3200" b="0" dirty="0">
                <a:solidFill>
                  <a:srgbClr val="FF0066"/>
                </a:solidFill>
                <a:latin typeface="微软雅黑" panose="020B0503020204020204" pitchFamily="34" charset="-122"/>
              </a:rPr>
              <a:t>平移、旋转坐标轴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</a:t>
            </a:r>
            <a:r>
              <a:rPr lang="zh-CN" altLang="en-US" dirty="0">
                <a:solidFill>
                  <a:schemeClr val="tx1"/>
                </a:solidFill>
              </a:rPr>
              <a:t>降维概述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68338" y="1365849"/>
            <a:ext cx="10176035" cy="2796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维数灾难</a:t>
            </a:r>
            <a:r>
              <a:rPr lang="en-US" altLang="zh-CN" dirty="0"/>
              <a:t>(Curse of Dimensionality)</a:t>
            </a:r>
            <a:r>
              <a:rPr lang="zh-CN" altLang="en-US" dirty="0"/>
              <a:t>：通常是指在涉及到向量的计算的问题中，随着维数的增加，计算量呈指数倍增长的一种现象。</a:t>
            </a:r>
          </a:p>
          <a:p>
            <a:pPr>
              <a:lnSpc>
                <a:spcPct val="150000"/>
              </a:lnSpc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在很多机器学习问题中，训练集中的每条数据经常伴随着上千、甚至上万个特征。要处理这所有的特征的话，不仅会让训练非常缓慢，还会极大增加搜寻良好解决方案的困难。这个问题就是我们常说的维数灾难。</a:t>
            </a:r>
            <a:endParaRPr lang="en-US" altLang="zh-CN" dirty="0"/>
          </a:p>
        </p:txBody>
      </p:sp>
      <p:pic>
        <p:nvPicPr>
          <p:cNvPr id="1026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888" y="4162256"/>
            <a:ext cx="7161067" cy="249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65175" y="5381576"/>
            <a:ext cx="102019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dirty="0">
                <a:latin typeface="Cambria" panose="02040503050406030204" pitchFamily="18" charset="0"/>
                <a:cs typeface="Times New Roman" panose="02020603050405020304" pitchFamily="18" charset="0"/>
              </a:rPr>
              <a:t>PCA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的思想很简单</a:t>
            </a:r>
            <a:r>
              <a:rPr lang="en-US" altLang="zh-CN" dirty="0">
                <a:latin typeface="Cambria" panose="020405030504060302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减少数据集的特征数量，同时尽可能地保留信息。</a:t>
            </a:r>
            <a:endParaRPr lang="zh-CN" altLang="zh-CN" sz="1800" dirty="0">
              <a:effectLst/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3.PCA(</a:t>
            </a:r>
            <a:r>
              <a:rPr lang="zh-CN" altLang="en-US" dirty="0">
                <a:solidFill>
                  <a:schemeClr val="tx1"/>
                </a:solidFill>
              </a:rPr>
              <a:t>主成分分析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Principal Component Analysis second principal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1358085"/>
            <a:ext cx="952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3.PCA(</a:t>
            </a:r>
            <a:r>
              <a:rPr lang="zh-CN" altLang="en-US" dirty="0">
                <a:solidFill>
                  <a:schemeClr val="tx1"/>
                </a:solidFill>
              </a:rPr>
              <a:t>主成分分析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565" y="1279614"/>
            <a:ext cx="3760023" cy="38005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394" y="1528736"/>
            <a:ext cx="3846395" cy="3800527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2697236" y="5363823"/>
            <a:ext cx="7844049" cy="580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通过平移、旋转坐标轴，找到主成分</a:t>
            </a:r>
            <a:r>
              <a:rPr lang="en-US" altLang="zh-CN" dirty="0"/>
              <a:t>pc1</a:t>
            </a:r>
            <a:r>
              <a:rPr lang="zh-CN" altLang="en-US" dirty="0"/>
              <a:t>和</a:t>
            </a:r>
            <a:r>
              <a:rPr lang="en-US" altLang="zh-CN" dirty="0"/>
              <a:t>pc2</a:t>
            </a:r>
            <a:endParaRPr lang="zh-CN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183481" y="1452670"/>
                <a:ext cx="5186497" cy="37394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1800" dirty="0" err="1">
                    <a:latin typeface="+mj-ea"/>
                    <a:ea typeface="+mj-ea"/>
                    <a:cs typeface="Times New Roman" panose="02020603050405020304" pitchFamily="18" charset="0"/>
                  </a:rPr>
                  <a:t>PCA</a:t>
                </a:r>
                <a:r>
                  <a:rPr lang="en-US" altLang="zh-CN" sz="1800" dirty="0" err="1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识别在训练集中占最大方差量的轴</a:t>
                </a:r>
                <a:r>
                  <a:rPr lang="en-US" altLang="zh-CN" sz="18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。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18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在图1中，它是实线。 它还找到与第一个轴正交的第二个轴，它考虑了剩余方差的最大量。在这个2D示例中，没有选择：它是虚线。如果它是一个更高维的数据集，PCA还会找到与前两个轴正交的第三个轴，以及第四个，第五个等等 - </a:t>
                </a:r>
                <a:r>
                  <a:rPr lang="en-US" altLang="zh-CN" sz="1800" dirty="0" err="1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与数据集中的维数一样多的轴</a:t>
                </a:r>
                <a:r>
                  <a:rPr lang="en-US" altLang="zh-CN" sz="18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。</a:t>
                </a:r>
                <a:endParaRPr lang="zh-CN" altLang="zh-CN" sz="1800" dirty="0">
                  <a:effectLst/>
                  <a:latin typeface="+mj-ea"/>
                  <a:ea typeface="+mj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1800" b="1" dirty="0" err="1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定义第</a:t>
                </a:r>
                <a:r>
                  <a:rPr lang="en-US" altLang="zh-CN" sz="1800" b="1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𝒊</m:t>
                    </m:r>
                  </m:oMath>
                </a14:m>
                <a:r>
                  <a:rPr lang="en-US" altLang="zh-CN" sz="1800" b="1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轴的单位</a:t>
                </a:r>
                <a:r>
                  <a:rPr lang="zh-CN" altLang="en-US" sz="1800" b="1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向</a:t>
                </a:r>
                <a:r>
                  <a:rPr lang="en-US" altLang="zh-CN" sz="1800" b="1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量称为第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𝒊</m:t>
                    </m:r>
                  </m:oMath>
                </a14:m>
                <a:r>
                  <a:rPr lang="en-US" altLang="zh-CN" sz="1800" b="1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1" dirty="0" err="1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个主成分</a:t>
                </a:r>
                <a:r>
                  <a:rPr lang="en-US" altLang="zh-CN" sz="1800" b="1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(PC) 。</a:t>
                </a:r>
                <a:endParaRPr lang="zh-CN" altLang="zh-CN" sz="1800" b="1" dirty="0">
                  <a:effectLst/>
                  <a:latin typeface="+mj-ea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481" y="1452670"/>
                <a:ext cx="5186497" cy="3739485"/>
              </a:xfrm>
              <a:prstGeom prst="rect">
                <a:avLst/>
              </a:prstGeom>
              <a:blipFill rotWithShape="1">
                <a:blip r:embed="rId3"/>
                <a:stretch>
                  <a:fillRect l="-9" t="-11" r="6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0"/>
          <a:stretch>
            <a:fillRect/>
          </a:stretch>
        </p:blipFill>
        <p:spPr>
          <a:xfrm>
            <a:off x="6894364" y="1265710"/>
            <a:ext cx="4198829" cy="211778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364" y="3722334"/>
            <a:ext cx="4520017" cy="29176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057031" y="5238322"/>
                <a:ext cx="51885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lvl="0" indent="-34290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800" dirty="0" err="1"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在图</a:t>
                </a:r>
                <a:r>
                  <a:rPr lang="en-US" altLang="zh-CN" sz="1800" dirty="0" err="1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1800" dirty="0" err="1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中，第一个</a:t>
                </a:r>
                <a:r>
                  <a:rPr lang="en-US" altLang="zh-CN" sz="1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1" dirty="0" err="1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PC</a:t>
                </a:r>
                <a:r>
                  <a:rPr lang="en-US" altLang="zh-CN" sz="1800" dirty="0" err="1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为</a:t>
                </a:r>
                <a:r>
                  <a:rPr lang="en-US" altLang="zh-CN" sz="1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8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1800" dirty="0" err="1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第二个</a:t>
                </a:r>
                <a:r>
                  <a:rPr lang="en-US" altLang="zh-CN" sz="1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1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PC</a:t>
                </a:r>
                <a:r>
                  <a:rPr lang="en-US" altLang="zh-CN" sz="1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为</a:t>
                </a:r>
                <a:r>
                  <a:rPr lang="en-US" altLang="zh-CN" sz="1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zh-CN" altLang="zh-CN" sz="1800" dirty="0">
                  <a:effectLst/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031" y="5238322"/>
                <a:ext cx="5188536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8" t="-56" r="7" b="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1057031" y="5653821"/>
            <a:ext cx="5038969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z="1800" dirty="0" err="1">
                <a:latin typeface="+mj-ea"/>
                <a:ea typeface="+mj-ea"/>
                <a:cs typeface="Times New Roman" panose="02020603050405020304" pitchFamily="18" charset="0"/>
              </a:rPr>
              <a:t>在图2中，前两个</a:t>
            </a:r>
            <a:r>
              <a:rPr lang="en-US" altLang="zh-CN" sz="1800" dirty="0"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1800" b="1" dirty="0" err="1">
                <a:latin typeface="+mj-ea"/>
                <a:ea typeface="+mj-ea"/>
                <a:cs typeface="Times New Roman" panose="02020603050405020304" pitchFamily="18" charset="0"/>
              </a:rPr>
              <a:t>PC</a:t>
            </a:r>
            <a:r>
              <a:rPr lang="en-US" altLang="zh-CN" sz="1800" dirty="0" err="1">
                <a:latin typeface="+mj-ea"/>
                <a:ea typeface="+mj-ea"/>
                <a:cs typeface="Times New Roman" panose="02020603050405020304" pitchFamily="18" charset="0"/>
              </a:rPr>
              <a:t>由平面中的正交箭头表示，第三个</a:t>
            </a:r>
            <a:r>
              <a:rPr lang="en-US" altLang="zh-CN" sz="1800" dirty="0"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1800" dirty="0" err="1">
                <a:latin typeface="+mj-ea"/>
                <a:ea typeface="+mj-ea"/>
                <a:cs typeface="Times New Roman" panose="02020603050405020304" pitchFamily="18" charset="0"/>
              </a:rPr>
              <a:t>PC与平面正交（向上或向下</a:t>
            </a:r>
            <a:r>
              <a:rPr lang="en-US" altLang="zh-CN" sz="1800" dirty="0">
                <a:latin typeface="+mj-ea"/>
                <a:ea typeface="+mj-ea"/>
                <a:cs typeface="Times New Roman" panose="02020603050405020304" pitchFamily="18" charset="0"/>
              </a:rPr>
              <a:t>）。</a:t>
            </a:r>
            <a:endParaRPr lang="zh-CN" altLang="zh-CN" sz="14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3.PCA(</a:t>
            </a:r>
            <a:r>
              <a:rPr lang="zh-CN" altLang="en-US" dirty="0">
                <a:solidFill>
                  <a:schemeClr val="tx1"/>
                </a:solidFill>
              </a:rPr>
              <a:t>主成分分析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919304" y="3429000"/>
            <a:ext cx="26373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cs typeface="Times New Roman" panose="02020603050405020304" pitchFamily="18" charset="0"/>
              </a:rPr>
              <a:t>图</a:t>
            </a:r>
            <a:r>
              <a:rPr lang="en-US" altLang="zh-CN" sz="1600" dirty="0">
                <a:latin typeface="微软雅黑" panose="020B0503020204020204" pitchFamily="34" charset="-122"/>
                <a:cs typeface="Times New Roman" panose="02020603050405020304" pitchFamily="18" charset="0"/>
              </a:rPr>
              <a:t>1 </a:t>
            </a:r>
            <a:r>
              <a:rPr lang="zh-CN" altLang="en-US" sz="1600" dirty="0">
                <a:latin typeface="微软雅黑" panose="020B0503020204020204" pitchFamily="34" charset="-122"/>
                <a:cs typeface="Times New Roman" panose="02020603050405020304" pitchFamily="18" charset="0"/>
              </a:rPr>
              <a:t>选择要投影到的子空间</a:t>
            </a:r>
            <a:endParaRPr lang="zh-CN" altLang="en-US" sz="1600" dirty="0"/>
          </a:p>
        </p:txBody>
      </p:sp>
      <p:sp>
        <p:nvSpPr>
          <p:cNvPr id="14" name="文本框 13"/>
          <p:cNvSpPr txBox="1"/>
          <p:nvPr/>
        </p:nvSpPr>
        <p:spPr>
          <a:xfrm>
            <a:off x="7675081" y="6519446"/>
            <a:ext cx="26373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cs typeface="Times New Roman" panose="02020603050405020304" pitchFamily="18" charset="0"/>
              </a:rPr>
              <a:t>图</a:t>
            </a:r>
            <a:r>
              <a:rPr lang="en-US" altLang="zh-CN" sz="1600" dirty="0">
                <a:latin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3.PCA(</a:t>
            </a:r>
            <a:r>
              <a:rPr lang="zh-CN" altLang="en-US" dirty="0">
                <a:solidFill>
                  <a:schemeClr val="tx1"/>
                </a:solidFill>
              </a:rPr>
              <a:t>主成分分析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65174" y="1369992"/>
            <a:ext cx="10310367" cy="2796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如何得到这些包含最大差异性的主成分方向呢</a:t>
            </a:r>
            <a:r>
              <a:rPr lang="en-US" altLang="zh-CN" b="1" dirty="0"/>
              <a:t>?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通过计算数据矩阵的协方差矩阵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然后得到协方差矩阵的特征值特征向量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选择特征值最大</a:t>
            </a:r>
            <a:r>
              <a:rPr lang="en-US" altLang="zh-CN" dirty="0"/>
              <a:t>(</a:t>
            </a:r>
            <a:r>
              <a:rPr lang="zh-CN" altLang="en-US" dirty="0"/>
              <a:t>即方差最大</a:t>
            </a:r>
            <a:r>
              <a:rPr lang="en-US" altLang="zh-CN" dirty="0"/>
              <a:t>)</a:t>
            </a:r>
            <a:r>
              <a:rPr lang="zh-CN" altLang="en-US" dirty="0"/>
              <a:t>的</a:t>
            </a:r>
            <a:r>
              <a:rPr lang="en-US" altLang="zh-CN" dirty="0"/>
              <a:t>k</a:t>
            </a:r>
            <a:r>
              <a:rPr lang="zh-CN" altLang="en-US" dirty="0"/>
              <a:t>个特征所对应的特征向量组成的矩阵。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这样就可以将数据矩阵转换到新的空间当中，实现数据特征的降维。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68339" y="1433915"/>
            <a:ext cx="40255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2800" b="1" dirty="0">
                <a:latin typeface="Cambria" panose="02040503050406030204" pitchFamily="18" charset="0"/>
                <a:cs typeface="Times New Roman" panose="02020603050405020304" pitchFamily="18" charset="0"/>
              </a:rPr>
              <a:t>PCA</a:t>
            </a:r>
            <a:r>
              <a:rPr lang="zh-CN" altLang="en-US" sz="2800" b="1" dirty="0">
                <a:latin typeface="Cambria" panose="02040503050406030204" pitchFamily="18" charset="0"/>
                <a:cs typeface="Times New Roman" panose="02020603050405020304" pitchFamily="18" charset="0"/>
              </a:rPr>
              <a:t>的算法流程</a:t>
            </a:r>
            <a:endParaRPr lang="zh-CN" altLang="zh-CN" sz="2000" b="1" dirty="0">
              <a:effectLst/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3.PCA(</a:t>
            </a:r>
            <a:r>
              <a:rPr lang="zh-CN" altLang="en-US" dirty="0">
                <a:solidFill>
                  <a:schemeClr val="tx1"/>
                </a:solidFill>
              </a:rPr>
              <a:t>主成分分析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722593" y="2089668"/>
                <a:ext cx="10275892" cy="3646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PCA</a:t>
                </a:r>
                <a:r>
                  <a:rPr lang="en-US" altLang="zh-CN" sz="20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0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减少</a:t>
                </a:r>
                <a14:m>
                  <m:oMath xmlns:m="http://schemas.openxmlformats.org/officeDocument/2006/math"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zh-CN" sz="20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维到</a:t>
                </a:r>
                <a14:m>
                  <m:oMath xmlns:m="http://schemas.openxmlformats.org/officeDocument/2006/math"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zh-CN" altLang="zh-CN" sz="20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维：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zh-CN" sz="2000" dirty="0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第一步是均值归一化。我们需要计算出所有特征的均值，然后令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zh-CN" sz="2000" dirty="0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。</a:t>
                </a:r>
                <a:r>
                  <a:rPr lang="zh-CN" altLang="en-US" sz="2000" dirty="0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  <a:cs typeface="Euclid" panose="02020503060505020303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Euclid" panose="02020503060505020303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Euclid" panose="02020503060505020303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+mj-ea"/>
                    <a:ea typeface="+mj-ea"/>
                    <a:cs typeface="Euclid" panose="02020503060505020303" pitchFamily="18" charset="0"/>
                  </a:rPr>
                  <a:t>为均值</a:t>
                </a:r>
                <a:r>
                  <a:rPr lang="zh-CN" altLang="en-US" sz="2000" dirty="0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）。</a:t>
                </a:r>
                <a:r>
                  <a:rPr lang="zh-CN" altLang="zh-CN" sz="2000" dirty="0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如果特征是在不同的数量级上，我们还需要将其除以标准差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zh-CN" sz="2000" dirty="0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。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 err="1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第二步是计算</a:t>
                </a:r>
                <a:r>
                  <a:rPr lang="en-US" altLang="zh-CN" sz="2000" b="1" dirty="0" err="1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协方差矩阵</a:t>
                </a:r>
                <a:r>
                  <a:rPr lang="en-US" altLang="zh-CN" sz="2000" dirty="0" err="1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（</a:t>
                </a:r>
                <a:r>
                  <a:rPr lang="en-US" altLang="zh-CN" sz="2000" b="1" dirty="0" err="1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covariance</a:t>
                </a:r>
                <a:r>
                  <a:rPr lang="en-US" altLang="zh-CN" sz="2000" b="1" dirty="0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 matrix</a:t>
                </a:r>
                <a:r>
                  <a:rPr lang="en-US" altLang="zh-CN" sz="2000" dirty="0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𝛴</m:t>
                    </m:r>
                  </m:oMath>
                </a14:m>
                <a:r>
                  <a:rPr lang="en-US" altLang="zh-CN" sz="2000" dirty="0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：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∑=</m:t>
                    </m:r>
                    <m:f>
                      <m:f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zh-CN" altLang="zh-CN" sz="2000" i="1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Euclid" panose="02020503060505020303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sz="20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Euclid" panose="02020503060505020303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Euclid" panose="02020503060505020303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Euclid" panose="02020503060505020303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Euclid" panose="02020503060505020303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Euclid" panose="02020503060505020303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nary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2000" i="1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Euclid" panose="02020503060505020303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sz="20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Euclid" panose="02020503060505020303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Euclid" panose="02020503060505020303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Euclid" panose="02020503060505020303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Euclid" panose="02020503060505020303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Euclid" panose="02020503060505020303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zh-CN" altLang="zh-CN" sz="2000" dirty="0">
                  <a:effectLst/>
                  <a:latin typeface="+mj-ea"/>
                  <a:ea typeface="+mj-ea"/>
                  <a:cs typeface="Euclid" panose="02020503060505020303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第三步是计算协方差矩阵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Euclid" panose="02020503060505020303" pitchFamily="18" charset="0"/>
                      </a:rPr>
                      <m:t>𝛴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特征向量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eigenvectors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）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,</a:t>
                </a:r>
                <a:r>
                  <a:rPr lang="zh-CN" altLang="en-US" sz="20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可以利用奇异值分解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(SVD)</a:t>
                </a:r>
                <a:r>
                  <a:rPr lang="zh-CN" altLang="en-US" sz="20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来求解。</a:t>
                </a:r>
                <a:endParaRPr lang="zh-CN" altLang="en-US" sz="20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93" y="2089668"/>
                <a:ext cx="10275892" cy="3646511"/>
              </a:xfrm>
              <a:prstGeom prst="rect">
                <a:avLst/>
              </a:prstGeom>
              <a:blipFill rotWithShape="1">
                <a:blip r:embed="rId2"/>
                <a:stretch>
                  <a:fillRect l="-6" t="-14" r="3" b="-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68338" y="1398897"/>
                <a:ext cx="10290507" cy="12979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b="1" dirty="0" err="1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奇异值分解（SVD）</a:t>
                </a:r>
                <a:r>
                  <a:rPr lang="en-US" altLang="zh-CN" dirty="0" err="1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的标准矩阵分解技术可以将训练集矩阵</a:t>
                </a:r>
                <a:r>
                  <a:rPr lang="en-US" altLang="zh-CN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err="1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分解为</a:t>
                </a:r>
                <a:r>
                  <a:rPr lang="en-US" altLang="zh-CN" b="1" dirty="0" err="1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三个矩阵</a:t>
                </a:r>
                <a:r>
                  <a:rPr lang="en-US" altLang="zh-CN" b="1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𝑈</m:t>
                    </m:r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·</m:t>
                    </m:r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𝛴</m:t>
                    </m:r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·</m:t>
                    </m:r>
                    <m:sSup>
                      <m:sSupPr>
                        <m:ctrlPr>
                          <a:rPr lang="zh-CN" altLang="zh-CN" sz="3200" i="1">
                            <a:effectLst/>
                            <a:latin typeface="Cambria Math" panose="02040503050406030204" pitchFamily="18" charset="0"/>
                            <a:ea typeface="+mj-ea"/>
                          </a:rPr>
                        </m:ctrlPr>
                      </m:sSupPr>
                      <m:e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b="1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 err="1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的点积</a:t>
                </a:r>
                <a:r>
                  <a:rPr lang="en-US" altLang="zh-CN" dirty="0" err="1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，其中</a:t>
                </a:r>
                <a:r>
                  <a:rPr lang="en-US" altLang="zh-CN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3200" i="1">
                            <a:effectLst/>
                            <a:latin typeface="Cambria Math" panose="02040503050406030204" pitchFamily="18" charset="0"/>
                            <a:ea typeface="+mj-ea"/>
                          </a:rPr>
                        </m:ctrlPr>
                      </m:sSupPr>
                      <m:e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err="1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包含我们正在寻找的所有主成分</a:t>
                </a:r>
                <a:r>
                  <a:rPr lang="zh-CN" altLang="en-US" sz="3200" dirty="0">
                    <a:latin typeface="+mj-ea"/>
                    <a:ea typeface="+mj-ea"/>
                    <a:cs typeface="Times New Roman" panose="02020603050405020304" pitchFamily="18" charset="0"/>
                  </a:rPr>
                  <a:t>。</a:t>
                </a:r>
                <a:endParaRPr lang="en-US" altLang="zh-CN" sz="3200" dirty="0">
                  <a:latin typeface="+mj-ea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38" y="1398897"/>
                <a:ext cx="10290507" cy="1297984"/>
              </a:xfrm>
              <a:prstGeom prst="rect">
                <a:avLst/>
              </a:prstGeom>
              <a:blipFill rotWithShape="1">
                <a:blip r:embed="rId2"/>
                <a:stretch>
                  <a:fillRect l="-3" t="-48" b="-2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组合 10"/>
          <p:cNvGrpSpPr/>
          <p:nvPr/>
        </p:nvGrpSpPr>
        <p:grpSpPr>
          <a:xfrm>
            <a:off x="2129358" y="3424232"/>
            <a:ext cx="6478684" cy="2773201"/>
            <a:chOff x="2129358" y="3424232"/>
            <a:chExt cx="6478684" cy="27732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Google Shape;3543;p58"/>
                <p:cNvSpPr/>
                <p:nvPr/>
              </p:nvSpPr>
              <p:spPr>
                <a:xfrm>
                  <a:off x="2168993" y="3992204"/>
                  <a:ext cx="997800" cy="1883401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smtClean="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𝐴</m:t>
                        </m:r>
                      </m:oMath>
                    </m:oMathPara>
                  </a14:m>
                  <a:endParaRPr dirty="0">
                    <a:latin typeface="Consolas" panose="020B0609020204030204"/>
                    <a:ea typeface="Consolas" panose="020B0609020204030204"/>
                    <a:cs typeface="Consolas" panose="020B0609020204030204"/>
                    <a:sym typeface="Consolas" panose="020B0609020204030204"/>
                  </a:endParaRPr>
                </a:p>
              </p:txBody>
            </p:sp>
          </mc:Choice>
          <mc:Fallback xmlns="">
            <p:sp>
              <p:nvSpPr>
                <p:cNvPr id="13" name="Google Shape;3543;p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8993" y="3992204"/>
                  <a:ext cx="997800" cy="1883401"/>
                </a:xfrm>
                <a:prstGeom prst="rect">
                  <a:avLst/>
                </a:prstGeom>
                <a:blipFill rotWithShape="1">
                  <a:blip r:embed="rId3"/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Google Shape;3544;p58"/>
                <p:cNvSpPr/>
                <p:nvPr/>
              </p:nvSpPr>
              <p:spPr>
                <a:xfrm>
                  <a:off x="7610242" y="3961972"/>
                  <a:ext cx="997800" cy="1004100"/>
                </a:xfrm>
                <a:prstGeom prst="rect">
                  <a:avLst/>
                </a:prstGeom>
                <a:solidFill>
                  <a:srgbClr val="C9DAF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lvl="0"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zh-CN" altLang="zh-CN" sz="2400" i="1" smtClean="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14" name="Google Shape;3544;p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0242" y="3961972"/>
                  <a:ext cx="997800" cy="1004100"/>
                </a:xfrm>
                <a:prstGeom prst="rect">
                  <a:avLst/>
                </a:prstGeom>
                <a:blipFill rotWithShape="1">
                  <a:blip r:embed="rId4"/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Google Shape;3545;p58"/>
                <p:cNvSpPr/>
                <p:nvPr/>
              </p:nvSpPr>
              <p:spPr>
                <a:xfrm>
                  <a:off x="6232711" y="3966415"/>
                  <a:ext cx="997800" cy="1883401"/>
                </a:xfrm>
                <a:prstGeom prst="rect">
                  <a:avLst/>
                </a:prstGeom>
                <a:solidFill>
                  <a:srgbClr val="B6D7A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smtClean="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𝛴</m:t>
                        </m:r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15" name="Google Shape;3545;p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2711" y="3966415"/>
                  <a:ext cx="997800" cy="1883401"/>
                </a:xfrm>
                <a:prstGeom prst="rect">
                  <a:avLst/>
                </a:prstGeom>
                <a:blipFill rotWithShape="1">
                  <a:blip r:embed="rId5"/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Google Shape;3546;p58"/>
                <p:cNvSpPr/>
                <p:nvPr/>
              </p:nvSpPr>
              <p:spPr>
                <a:xfrm>
                  <a:off x="3985953" y="3966416"/>
                  <a:ext cx="1831822" cy="1883401"/>
                </a:xfrm>
                <a:prstGeom prst="rect">
                  <a:avLst/>
                </a:prstGeom>
                <a:solidFill>
                  <a:srgbClr val="F4CCCC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smtClean="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𝑈</m:t>
                        </m:r>
                      </m:oMath>
                    </m:oMathPara>
                  </a14:m>
                  <a:endParaRPr dirty="0">
                    <a:latin typeface="Consolas" panose="020B0609020204030204"/>
                    <a:ea typeface="Consolas" panose="020B0609020204030204"/>
                    <a:cs typeface="Consolas" panose="020B0609020204030204"/>
                    <a:sym typeface="Consolas" panose="020B0609020204030204"/>
                  </a:endParaRPr>
                </a:p>
              </p:txBody>
            </p:sp>
          </mc:Choice>
          <mc:Fallback xmlns="">
            <p:sp>
              <p:nvSpPr>
                <p:cNvPr id="16" name="Google Shape;3546;p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5953" y="3966416"/>
                  <a:ext cx="1831822" cy="1883401"/>
                </a:xfrm>
                <a:prstGeom prst="rect">
                  <a:avLst/>
                </a:prstGeom>
                <a:blipFill rotWithShape="1">
                  <a:blip r:embed="rId6"/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/>
                <p:cNvSpPr txBox="1"/>
                <p:nvPr/>
              </p:nvSpPr>
              <p:spPr>
                <a:xfrm>
                  <a:off x="6232711" y="5828101"/>
                  <a:ext cx="9978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800" i="1" smtClean="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zh-CN" altLang="en-US" sz="18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altLang="zh-CN" sz="1800" dirty="0"/>
                </a:p>
              </p:txBody>
            </p:sp>
          </mc:Choice>
          <mc:Fallback xmlns=""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2711" y="5828101"/>
                  <a:ext cx="997800" cy="369332"/>
                </a:xfrm>
                <a:prstGeom prst="rect">
                  <a:avLst/>
                </a:prstGeom>
                <a:blipFill rotWithShape="1">
                  <a:blip r:embed="rId7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/>
                <p:cNvSpPr txBox="1"/>
                <p:nvPr/>
              </p:nvSpPr>
              <p:spPr>
                <a:xfrm>
                  <a:off x="2129358" y="5828101"/>
                  <a:ext cx="9978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800" i="1" smtClean="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zh-CN" altLang="en-US" sz="18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altLang="zh-CN" sz="1800" dirty="0"/>
                </a:p>
              </p:txBody>
            </p:sp>
          </mc:Choice>
          <mc:Fallback xmlns="">
            <p:sp>
              <p:nvSpPr>
                <p:cNvPr id="18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9358" y="5828101"/>
                  <a:ext cx="997800" cy="369332"/>
                </a:xfrm>
                <a:prstGeom prst="rect">
                  <a:avLst/>
                </a:prstGeom>
                <a:blipFill rotWithShape="1">
                  <a:blip r:embed="rId7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/>
                <p:cNvSpPr txBox="1"/>
                <p:nvPr/>
              </p:nvSpPr>
              <p:spPr>
                <a:xfrm>
                  <a:off x="4402964" y="5828101"/>
                  <a:ext cx="9978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800" i="1" smtClean="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zh-CN" altLang="en-US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altLang="zh-CN" sz="1800" dirty="0"/>
                </a:p>
              </p:txBody>
            </p:sp>
          </mc:Choice>
          <mc:Fallback xmlns="">
            <p:sp>
              <p:nvSpPr>
                <p:cNvPr id="19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2964" y="5828101"/>
                  <a:ext cx="997800" cy="369332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/>
                <p:cNvSpPr txBox="1"/>
                <p:nvPr/>
              </p:nvSpPr>
              <p:spPr>
                <a:xfrm>
                  <a:off x="7610242" y="4929461"/>
                  <a:ext cx="9978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zh-CN" altLang="en-US" sz="18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altLang="zh-CN" sz="1800" dirty="0"/>
                </a:p>
              </p:txBody>
            </p:sp>
          </mc:Choice>
          <mc:Fallback xmlns="">
            <p:sp>
              <p:nvSpPr>
                <p:cNvPr id="21" name="文本框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0242" y="4929461"/>
                  <a:ext cx="997800" cy="369332"/>
                </a:xfrm>
                <a:prstGeom prst="rect">
                  <a:avLst/>
                </a:prstGeom>
                <a:blipFill rotWithShape="1">
                  <a:blip r:embed="rId9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直接连接符 21"/>
            <p:cNvCxnSpPr/>
            <p:nvPr/>
          </p:nvCxnSpPr>
          <p:spPr>
            <a:xfrm>
              <a:off x="3301218" y="4900246"/>
              <a:ext cx="412653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3301218" y="5052646"/>
              <a:ext cx="412653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6232711" y="3966415"/>
              <a:ext cx="541383" cy="624342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6232711" y="4590757"/>
              <a:ext cx="541383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V="1">
              <a:off x="6774094" y="3966415"/>
              <a:ext cx="0" cy="62434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7" name="Google Shape;1444;p42"/>
            <p:cNvSpPr/>
            <p:nvPr/>
          </p:nvSpPr>
          <p:spPr>
            <a:xfrm>
              <a:off x="6459475" y="4226949"/>
              <a:ext cx="87855" cy="93702"/>
            </a:xfrm>
            <a:prstGeom prst="rect">
              <a:avLst/>
            </a:prstGeom>
            <a:solidFill>
              <a:srgbClr val="FCFC7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28" name="直接箭头连接符 27"/>
            <p:cNvCxnSpPr>
              <a:endCxn id="27" idx="0"/>
            </p:cNvCxnSpPr>
            <p:nvPr/>
          </p:nvCxnSpPr>
          <p:spPr>
            <a:xfrm>
              <a:off x="6503403" y="3718560"/>
              <a:ext cx="0" cy="5083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/>
                <p:cNvSpPr txBox="1"/>
                <p:nvPr/>
              </p:nvSpPr>
              <p:spPr>
                <a:xfrm>
                  <a:off x="6608971" y="3506686"/>
                  <a:ext cx="45954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𝑟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9" name="文本框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8971" y="3506686"/>
                  <a:ext cx="459545" cy="461665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/>
                <p:cNvSpPr txBox="1"/>
                <p:nvPr/>
              </p:nvSpPr>
              <p:spPr>
                <a:xfrm>
                  <a:off x="6151732" y="4191489"/>
                  <a:ext cx="45954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𝑟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0" name="文本框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1732" y="4191489"/>
                  <a:ext cx="459545" cy="461665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文本框 30"/>
            <p:cNvSpPr txBox="1"/>
            <p:nvPr/>
          </p:nvSpPr>
          <p:spPr>
            <a:xfrm>
              <a:off x="6151732" y="3424232"/>
              <a:ext cx="7911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奇异值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5848744" y="4130805"/>
                <a:ext cx="281024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·</m:t>
                      </m:r>
                    </m:oMath>
                  </m:oMathPara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744" y="4130805"/>
                <a:ext cx="281024" cy="769441"/>
              </a:xfrm>
              <a:prstGeom prst="rect">
                <a:avLst/>
              </a:prstGeom>
              <a:blipFill rotWithShape="1">
                <a:blip r:embed="rId11"/>
                <a:stretch>
                  <a:fillRect l="-140" t="-17" r="40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7230511" y="4079301"/>
                <a:ext cx="291529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·</m:t>
                      </m:r>
                    </m:oMath>
                  </m:oMathPara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511" y="4079301"/>
                <a:ext cx="291529" cy="769441"/>
              </a:xfrm>
              <a:prstGeom prst="rect">
                <a:avLst/>
              </a:prstGeom>
              <a:blipFill rotWithShape="1">
                <a:blip r:embed="rId12"/>
                <a:stretch>
                  <a:fillRect l="-138" t="-8" r="160" b="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3.PCA(</a:t>
            </a:r>
            <a:r>
              <a:rPr lang="zh-CN" altLang="en-US" dirty="0">
                <a:solidFill>
                  <a:schemeClr val="tx1"/>
                </a:solidFill>
              </a:rPr>
              <a:t>主成分分析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68339" y="1433915"/>
            <a:ext cx="40255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b="1" dirty="0">
                <a:latin typeface="Cambria" panose="02040503050406030204" pitchFamily="18" charset="0"/>
                <a:cs typeface="Times New Roman" panose="02020603050405020304" pitchFamily="18" charset="0"/>
              </a:rPr>
              <a:t>PCA</a:t>
            </a:r>
            <a:r>
              <a:rPr lang="zh-CN" alt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的算法案例</a:t>
            </a:r>
            <a:endParaRPr lang="zh-CN" altLang="zh-CN" sz="1800" b="1" dirty="0">
              <a:effectLst/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3.PCA(</a:t>
            </a:r>
            <a:r>
              <a:rPr lang="zh-CN" altLang="en-US" dirty="0">
                <a:solidFill>
                  <a:schemeClr val="tx1"/>
                </a:solidFill>
              </a:rPr>
              <a:t>主成分分析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这里写图片描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06" y="1843965"/>
            <a:ext cx="4033315" cy="135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/>
          <p:cNvSpPr txBox="1"/>
          <p:nvPr/>
        </p:nvSpPr>
        <p:spPr>
          <a:xfrm>
            <a:off x="765175" y="3559341"/>
            <a:ext cx="107954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以这个为例，我们用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PCA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的方法将这组二维数据降到一维</a:t>
            </a:r>
            <a:br>
              <a:rPr lang="zh-CN" altLang="en-US" dirty="0"/>
            </a:b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因为这个矩阵的每行已经是零均值，所以我们可以直接求协方差矩阵：</a:t>
            </a:r>
            <a:endParaRPr lang="zh-CN" altLang="en-US" dirty="0"/>
          </a:p>
        </p:txBody>
      </p:sp>
      <p:pic>
        <p:nvPicPr>
          <p:cNvPr id="1028" name="Picture 4" descr="这里写图片描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8" y="4410345"/>
            <a:ext cx="6699069" cy="208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3.PCA(</a:t>
            </a:r>
            <a:r>
              <a:rPr lang="zh-CN" altLang="en-US" dirty="0">
                <a:solidFill>
                  <a:schemeClr val="tx1"/>
                </a:solidFill>
              </a:rPr>
              <a:t>主成分分析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65175" y="1775490"/>
            <a:ext cx="80565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然后求其特征值和特征向量，求解后的特征值为：</a:t>
            </a:r>
            <a:br>
              <a:rPr lang="zh-CN" altLang="en-US" dirty="0"/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λ1=2,λ2=2/5</a:t>
            </a:r>
            <a:br>
              <a:rPr lang="zh-CN" altLang="en-US" dirty="0"/>
            </a:b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其对应的特征向量分别是：</a:t>
            </a:r>
            <a:endParaRPr lang="zh-CN" altLang="en-US" dirty="0"/>
          </a:p>
        </p:txBody>
      </p:sp>
      <p:pic>
        <p:nvPicPr>
          <p:cNvPr id="2050" name="Picture 2" descr="这里写图片描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2898981"/>
            <a:ext cx="4325201" cy="1864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3.PCA(</a:t>
            </a:r>
            <a:r>
              <a:rPr lang="zh-CN" altLang="en-US" dirty="0">
                <a:solidFill>
                  <a:schemeClr val="tx1"/>
                </a:solidFill>
              </a:rPr>
              <a:t>主成分分析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318554" y="2966994"/>
            <a:ext cx="7614264" cy="398570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46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-apple-system"/>
              </a:rPr>
              <a:t>              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-apple-system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-apple-system"/>
              </a:rPr>
              <a:t>因此我们的矩阵P是：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-apple-system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-apple-system"/>
              </a:rPr>
              <a:t>  </a:t>
            </a:r>
            <a:r>
              <a:rPr kumimoji="0" lang="zh-CN" altLang="zh-CN" sz="62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-apple-system"/>
              </a:rPr>
              <a:t>             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-apple-system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-apple-system"/>
              </a:rPr>
              <a:t>可以验证协方差矩阵C的对角化：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-apple-system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-apple-system"/>
              </a:rPr>
              <a:t>  </a:t>
            </a:r>
            <a:r>
              <a:rPr kumimoji="0" lang="zh-CN" altLang="zh-CN" sz="48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-apple-system"/>
              </a:rPr>
              <a:t>                                        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-apple-system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-apple-system"/>
              </a:rPr>
              <a:t>最好我们用P的第一行</a:t>
            </a:r>
            <a:r>
              <a:rPr kumimoji="0" lang="zh-CN" altLang="en-US" sz="13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-apple-system"/>
              </a:rPr>
              <a:t>乘以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-apple-system"/>
              </a:rPr>
              <a:t>数据矩阵，就得到了降维后的数据表示：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-apple-system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-apple-system"/>
              </a:rPr>
              <a:t>  </a:t>
            </a:r>
            <a:r>
              <a:rPr kumimoji="0" lang="zh-CN" altLang="zh-CN" sz="46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-apple-system"/>
              </a:rPr>
              <a:t>                                              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-apple-system"/>
              </a:rPr>
            </a:b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1069975" y="7542996"/>
            <a:ext cx="4826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SF Pro Display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这里写图片描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025" y="2047103"/>
            <a:ext cx="2247900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这里写图片描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109" y="3199279"/>
            <a:ext cx="27432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这里写图片描述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917" y="4780175"/>
            <a:ext cx="66865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17"/>
          <p:cNvSpPr txBox="1"/>
          <p:nvPr/>
        </p:nvSpPr>
        <p:spPr>
          <a:xfrm>
            <a:off x="668337" y="1497114"/>
            <a:ext cx="112445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-apple-system"/>
              </a:rPr>
              <a:t>由于对应的特征向量分别是一个通解，c1和c2可取任意实数。那么标准化后的特征向量为：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-apple-system"/>
            </a:endParaRPr>
          </a:p>
        </p:txBody>
      </p:sp>
      <p:pic>
        <p:nvPicPr>
          <p:cNvPr id="3081" name="Picture 9" descr="这里写图片描述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040" y="6067414"/>
            <a:ext cx="7381875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3.PCA(</a:t>
            </a:r>
            <a:r>
              <a:rPr lang="zh-CN" altLang="en-US" dirty="0">
                <a:solidFill>
                  <a:schemeClr val="tx1"/>
                </a:solidFill>
              </a:rPr>
              <a:t>主成分分析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284143" y="1623705"/>
            <a:ext cx="9740908" cy="66787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48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-apple-system"/>
              </a:rPr>
              <a:t>        </a:t>
            </a:r>
            <a:r>
              <a:rPr kumimoji="0" lang="zh-CN" altLang="zh-CN" sz="46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-apple-system"/>
              </a:rPr>
              <a:t>     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-apple-system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-apple-system"/>
              </a:rPr>
              <a:t>降维后的投影结果如下图：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-apple-system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-apple-system"/>
              </a:rPr>
              <a:t>  </a:t>
            </a:r>
            <a:r>
              <a:rPr kumimoji="0" lang="zh-CN" altLang="zh-CN" sz="355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-apple-system"/>
              </a:rPr>
              <a:t>     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1069975" y="7542996"/>
            <a:ext cx="4826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SF Pro Display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8" name="Picture 6" descr="这里写图片描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154" y="1078076"/>
            <a:ext cx="5667375" cy="564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</a:t>
            </a:r>
            <a:r>
              <a:rPr lang="zh-CN" altLang="en-US" dirty="0">
                <a:solidFill>
                  <a:schemeClr val="tx1"/>
                </a:solidFill>
              </a:rPr>
              <a:t>降维概述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68338" y="1609999"/>
            <a:ext cx="5293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维数灾难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68338" y="2146684"/>
            <a:ext cx="10060907" cy="2796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维数灾难涉及数字分析、抽样、组合、机器学习、数据挖掘和数据库等诸多领域。在机器学习的建模过程中，通常指的是随着特征数量的增多，计算量会变得很大，如特征达到上亿维的话，在进行计算的时候是算不出来的。有的时候，维度太大也会导致机器学习性能的下降，并不是特征维度越大越好，模型的性能会</a:t>
            </a:r>
            <a:r>
              <a:rPr lang="zh-CN" altLang="en-US" b="1" dirty="0"/>
              <a:t>随着特征的增加先上升后下降</a:t>
            </a:r>
            <a:r>
              <a:rPr lang="zh-CN" altLang="en-US" dirty="0"/>
              <a:t>。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3.PCA(</a:t>
            </a:r>
            <a:r>
              <a:rPr lang="zh-CN" altLang="en-US" dirty="0">
                <a:solidFill>
                  <a:schemeClr val="tx1"/>
                </a:solidFill>
              </a:rPr>
              <a:t>主成分分析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1069975" y="7542996"/>
            <a:ext cx="4826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SF Pro Display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68338" y="1449113"/>
            <a:ext cx="820776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PCA算法优缺点</a:t>
            </a:r>
            <a:endParaRPr lang="en-US" altLang="zh-CN" dirty="0"/>
          </a:p>
          <a:p>
            <a:r>
              <a:rPr lang="zh-CN" altLang="en-US" dirty="0"/>
              <a:t>PCA算法优点</a:t>
            </a:r>
            <a:endParaRPr lang="en-US" altLang="zh-CN" dirty="0"/>
          </a:p>
          <a:p>
            <a:r>
              <a:rPr lang="zh-CN" altLang="en-US" dirty="0"/>
              <a:t>1,仅仅需要以方差衡量信息量,不受数据集以外的因素影响</a:t>
            </a:r>
            <a:endParaRPr lang="en-US" altLang="zh-CN" dirty="0"/>
          </a:p>
          <a:p>
            <a:r>
              <a:rPr lang="zh-CN" altLang="en-US" dirty="0"/>
              <a:t>2,各主成分之间正交,可消除原始数据成分间的相互影响的因素</a:t>
            </a:r>
            <a:endParaRPr lang="en-US" altLang="zh-CN" dirty="0"/>
          </a:p>
          <a:p>
            <a:r>
              <a:rPr lang="zh-CN" altLang="en-US" dirty="0"/>
              <a:t>3,计算方法简单,主要运算时特征值分解,易于实现</a:t>
            </a:r>
            <a:endParaRPr lang="en-US" altLang="zh-CN" dirty="0"/>
          </a:p>
          <a:p>
            <a:r>
              <a:rPr lang="zh-CN" altLang="en-US" dirty="0"/>
              <a:t>4,它是无监督学习,完全无参数限制的.</a:t>
            </a:r>
          </a:p>
          <a:p>
            <a:r>
              <a:rPr lang="zh-CN" altLang="en-US" dirty="0"/>
              <a:t>PCA算法缺点</a:t>
            </a:r>
            <a:endParaRPr lang="en-US" altLang="zh-CN" dirty="0"/>
          </a:p>
          <a:p>
            <a:r>
              <a:rPr lang="zh-CN" altLang="en-US" dirty="0"/>
              <a:t>1,主成分各个特征维度的含义具有一定的模糊性,不如原始样本特征的解释性强</a:t>
            </a:r>
            <a:endParaRPr lang="en-US" altLang="zh-CN" dirty="0"/>
          </a:p>
          <a:p>
            <a:r>
              <a:rPr lang="zh-CN" altLang="en-US" dirty="0"/>
              <a:t>2,方差小的非主成分也可能含有对样本差异的重要信息,因降维丢弃可能对后续数据处理有影响.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3EBA75-753B-46B9-A9A8-58E21562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PCA</a:t>
            </a:r>
            <a:r>
              <a:rPr lang="zh-CN" altLang="en-US" dirty="0"/>
              <a:t>代码示例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A34BBD-B3EF-45B9-B33D-F051BD5BD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292929"/>
                </a:solidFill>
                <a:effectLst/>
                <a:latin typeface="sohne"/>
              </a:rPr>
              <a:t>加载</a:t>
            </a:r>
            <a:r>
              <a:rPr lang="en-US" altLang="zh-CN" b="0" i="0" dirty="0">
                <a:solidFill>
                  <a:srgbClr val="292929"/>
                </a:solidFill>
                <a:effectLst/>
                <a:latin typeface="sohne"/>
              </a:rPr>
              <a:t> Iris Dataset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76D4524-BDD6-429A-A4BE-4C8513B61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762" y="2300182"/>
            <a:ext cx="743902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720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4DBA16-4565-4D9F-84BC-3103A4F88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PCA</a:t>
            </a:r>
            <a:r>
              <a:rPr lang="zh-CN" altLang="en-US" dirty="0"/>
              <a:t>代码示例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915FF79-86D7-4CCA-9B2E-7B8DD0BBF3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4675" y="1635465"/>
            <a:ext cx="7658125" cy="3117283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7DB2692-F062-4CD6-8DC9-A1E89E474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2517831"/>
            <a:ext cx="666750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640A6B0-CE37-4CD9-84D8-0F51BE923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5091845"/>
            <a:ext cx="6667500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58338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4F1401-ACE0-4BD3-9F3D-21376ADAE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PCA</a:t>
            </a:r>
            <a:r>
              <a:rPr lang="zh-CN" altLang="en-US" dirty="0"/>
              <a:t>代码示例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2C9EBF-0E76-4AB1-A511-2EA473809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156" y="0"/>
            <a:ext cx="48130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3831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B714FC-F53C-43FD-A69F-259B98EEB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PCA</a:t>
            </a:r>
            <a:r>
              <a:rPr lang="zh-CN" altLang="en-US" dirty="0"/>
              <a:t>代码示例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A65D1D2-8408-4311-952C-81305400A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514901"/>
            <a:ext cx="7515225" cy="4133850"/>
          </a:xfr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1184365-8C6B-443A-B4B3-0795DA1A0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299" y="1164031"/>
            <a:ext cx="5619750" cy="561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3761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22"/>
          <p:cNvSpPr txBox="1">
            <a:spLocks noChangeArrowheads="1"/>
          </p:cNvSpPr>
          <p:nvPr/>
        </p:nvSpPr>
        <p:spPr bwMode="auto">
          <a:xfrm>
            <a:off x="634328" y="266545"/>
            <a:ext cx="709834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eaLnBrk="1" hangingPunct="1">
              <a:defRPr sz="3600" b="1">
                <a:latin typeface="+mj-lt"/>
                <a:ea typeface="+mj-ea"/>
                <a:cs typeface="+mj-cs"/>
              </a:defRPr>
            </a:lvl1pPr>
            <a:lvl2pPr algn="ctr">
              <a:defRPr sz="3600" b="1">
                <a:solidFill>
                  <a:schemeClr val="tx2"/>
                </a:solidFill>
              </a:defRPr>
            </a:lvl2pPr>
            <a:lvl3pPr algn="ctr">
              <a:defRPr sz="3600" b="1">
                <a:solidFill>
                  <a:schemeClr val="tx2"/>
                </a:solidFill>
              </a:defRPr>
            </a:lvl3pPr>
            <a:lvl4pPr algn="ctr">
              <a:defRPr sz="3600" b="1">
                <a:solidFill>
                  <a:schemeClr val="tx2"/>
                </a:solidFill>
              </a:defRPr>
            </a:lvl4pPr>
            <a:lvl5pPr algn="ctr">
              <a:defRPr sz="3600" b="1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参考文献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201003" y="1466874"/>
            <a:ext cx="9339618" cy="4459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kern="100" spc="-50" dirty="0">
                <a:latin typeface="+mj-ea"/>
                <a:ea typeface="+mj-ea"/>
              </a:rPr>
              <a:t>《统计学习方法》，清华大学出版社，李航著，</a:t>
            </a:r>
            <a:r>
              <a:rPr lang="en-US" altLang="zh-CN" kern="100" spc="-50" dirty="0">
                <a:latin typeface="+mj-ea"/>
                <a:ea typeface="+mj-ea"/>
              </a:rPr>
              <a:t>2019</a:t>
            </a:r>
            <a:r>
              <a:rPr lang="zh-CN" altLang="zh-CN" kern="100" spc="-50" dirty="0">
                <a:latin typeface="+mj-ea"/>
                <a:ea typeface="+mj-ea"/>
              </a:rPr>
              <a:t>年出版</a:t>
            </a:r>
            <a:endParaRPr lang="zh-CN" altLang="zh-CN" kern="100" dirty="0">
              <a:latin typeface="+mj-ea"/>
              <a:ea typeface="+mj-ea"/>
            </a:endParaRPr>
          </a:p>
          <a:p>
            <a:pPr marL="457200" indent="-4572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kern="100" spc="-50" dirty="0">
                <a:latin typeface="+mj-ea"/>
                <a:ea typeface="+mj-ea"/>
              </a:rPr>
              <a:t>《机器学习》，清华大学出版社，周志华著，</a:t>
            </a:r>
            <a:r>
              <a:rPr lang="en-US" altLang="zh-CN" kern="100" spc="-50" dirty="0">
                <a:latin typeface="+mj-ea"/>
                <a:ea typeface="+mj-ea"/>
              </a:rPr>
              <a:t>2016</a:t>
            </a:r>
            <a:r>
              <a:rPr lang="zh-CN" altLang="zh-CN" kern="100" spc="-50" dirty="0">
                <a:latin typeface="+mj-ea"/>
                <a:ea typeface="+mj-ea"/>
              </a:rPr>
              <a:t>年出版</a:t>
            </a:r>
          </a:p>
          <a:p>
            <a:pPr marL="457200" indent="-4572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kern="100" dirty="0">
                <a:latin typeface="+mj-ea"/>
                <a:ea typeface="+mj-ea"/>
              </a:rPr>
              <a:t>Christopher M. Bishop, Pattern Recognition and Machine Learning, Springer-Verlag, 2006</a:t>
            </a:r>
          </a:p>
          <a:p>
            <a:pPr marL="457200" indent="-4572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en-US" kern="100" dirty="0">
                <a:latin typeface="+mj-ea"/>
                <a:ea typeface="+mj-ea"/>
              </a:rPr>
              <a:t>演示代码：</a:t>
            </a:r>
            <a:endParaRPr lang="en-US" altLang="zh-CN" kern="100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+mj-ea"/>
                <a:ea typeface="+mj-ea"/>
              </a:rPr>
              <a:t>https://github.com/wsyCUHK/wsyCUHK.github.io/tree/master/teaching/Lecture12-ML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kern="1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2"/>
          <p:cNvSpPr txBox="1">
            <a:spLocks noChangeArrowheads="1"/>
          </p:cNvSpPr>
          <p:nvPr/>
        </p:nvSpPr>
        <p:spPr bwMode="auto">
          <a:xfrm>
            <a:off x="4593216" y="2800765"/>
            <a:ext cx="319510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6600" b="1" dirty="0">
                <a:solidFill>
                  <a:srgbClr val="4B649F"/>
                </a:solidFill>
              </a:rPr>
              <a:t>谢  谢！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</a:t>
            </a:r>
            <a:r>
              <a:rPr lang="zh-CN" altLang="en-US" dirty="0">
                <a:solidFill>
                  <a:schemeClr val="tx1"/>
                </a:solidFill>
              </a:rPr>
              <a:t>降维概述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68338" y="1491916"/>
            <a:ext cx="3420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什么是降维？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68337" y="2198855"/>
            <a:ext cx="10412341" cy="3255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降维</a:t>
            </a:r>
            <a:r>
              <a:rPr lang="en-US" altLang="zh-CN" sz="2800" dirty="0"/>
              <a:t>(Dimensionality Reduction)</a:t>
            </a:r>
            <a:r>
              <a:rPr lang="zh-CN" altLang="en-US" sz="2800" dirty="0"/>
              <a:t>是将训练数据中的样本</a:t>
            </a:r>
            <a:r>
              <a:rPr lang="en-US" altLang="zh-CN" sz="2800" dirty="0"/>
              <a:t>(</a:t>
            </a:r>
            <a:r>
              <a:rPr lang="zh-CN" altLang="en-US" sz="2800" dirty="0"/>
              <a:t>实例</a:t>
            </a:r>
            <a:r>
              <a:rPr lang="en-US" altLang="zh-CN" sz="2800" dirty="0"/>
              <a:t>)</a:t>
            </a:r>
            <a:r>
              <a:rPr lang="zh-CN" altLang="en-US" sz="2800" dirty="0"/>
              <a:t>从高维空间转换到低维空间</a:t>
            </a:r>
            <a:r>
              <a:rPr lang="zh-CN" altLang="en-US" sz="2800" b="0" i="0" dirty="0">
                <a:effectLst/>
                <a:latin typeface="-apple-system"/>
              </a:rPr>
              <a:t>，该过程与信息论中有损压缩概念密切相关。同时要明白的，</a:t>
            </a:r>
            <a:r>
              <a:rPr lang="zh-CN" altLang="en-US" sz="2800" b="1" i="0" dirty="0">
                <a:effectLst/>
                <a:latin typeface="-apple-system"/>
              </a:rPr>
              <a:t>不存在完全无损的降维。</a:t>
            </a:r>
            <a:br>
              <a:rPr lang="zh-CN" altLang="en-US" sz="2800" dirty="0"/>
            </a:br>
            <a:r>
              <a:rPr lang="zh-CN" altLang="en-US" sz="2800" b="0" i="0" dirty="0">
                <a:effectLst/>
                <a:latin typeface="-apple-system"/>
              </a:rPr>
              <a:t>有很多种算法可以完成对原始数据的降维，在这些方法中，降维是通过对原始数据的线性变换实现的。</a:t>
            </a:r>
            <a:endParaRPr lang="en-US" altLang="zh-CN" sz="2800" b="0" i="0" dirty="0">
              <a:effectLst/>
              <a:latin typeface="-apple-syste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</a:t>
            </a:r>
            <a:r>
              <a:rPr lang="zh-CN" altLang="en-US" dirty="0">
                <a:solidFill>
                  <a:schemeClr val="tx1"/>
                </a:solidFill>
              </a:rPr>
              <a:t>降维概述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68338" y="2393697"/>
            <a:ext cx="10571590" cy="3969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0" i="0" dirty="0">
                <a:effectLst/>
                <a:latin typeface="-apple-system"/>
              </a:rPr>
              <a:t>高维数据增加了运算的难度</a:t>
            </a:r>
            <a:endParaRPr lang="en-US" altLang="zh-CN" sz="2800" b="0" i="0" dirty="0">
              <a:effectLst/>
              <a:latin typeface="-apple-system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0" i="0" dirty="0">
                <a:effectLst/>
                <a:latin typeface="-apple-system"/>
              </a:rPr>
              <a:t>高维使得学习算法的泛化能力变弱，维度越高，算法的搜索难度和成本就越大。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effectLst/>
                <a:latin typeface="-apple-system"/>
                <a:sym typeface="+mn-ea"/>
              </a:rPr>
              <a:t>例如，在最近邻分类器中，样本复杂度随着维度成指数增长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effectLst/>
                <a:latin typeface="-apple-system"/>
                <a:sym typeface="+mn-ea"/>
              </a:rPr>
              <a:t>例如，在线性回归中，参数的个数随着维度成线性增长</a:t>
            </a:r>
            <a:endParaRPr lang="en-US" altLang="zh-CN" sz="2800" b="0" i="0" dirty="0">
              <a:effectLst/>
              <a:latin typeface="-apple-system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0" i="0" dirty="0">
                <a:effectLst/>
                <a:latin typeface="-apple-system"/>
              </a:rPr>
              <a:t>降维能够增加数据的可读性，利于发掘数据的有意义的结构</a:t>
            </a:r>
            <a:endParaRPr lang="zh-CN" altLang="en-US" sz="2800" dirty="0"/>
          </a:p>
        </p:txBody>
      </p:sp>
      <p:sp>
        <p:nvSpPr>
          <p:cNvPr id="3" name="文本框 2"/>
          <p:cNvSpPr txBox="1"/>
          <p:nvPr/>
        </p:nvSpPr>
        <p:spPr>
          <a:xfrm>
            <a:off x="668338" y="1667896"/>
            <a:ext cx="3169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0" dirty="0">
                <a:effectLst/>
                <a:latin typeface="PingFang SC"/>
              </a:rPr>
              <a:t>为什么要降维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</a:t>
            </a:r>
            <a:r>
              <a:rPr lang="zh-CN" altLang="en-US" dirty="0">
                <a:solidFill>
                  <a:schemeClr val="tx1"/>
                </a:solidFill>
              </a:rPr>
              <a:t>降维概述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17575" y="2967335"/>
            <a:ext cx="8430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1.</a:t>
            </a:r>
            <a:r>
              <a:rPr lang="zh-CN" altLang="en-US" sz="3200" dirty="0"/>
              <a:t>减少冗余特征，降低数据维度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17575" y="3677883"/>
            <a:ext cx="7937667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kern="100" dirty="0">
                <a:effectLst/>
                <a:latin typeface="+mj-ea"/>
                <a:ea typeface="+mj-ea"/>
              </a:rPr>
              <a:t>2.</a:t>
            </a:r>
            <a:r>
              <a:rPr lang="zh-CN" altLang="en-US" sz="3200" kern="100" dirty="0">
                <a:effectLst/>
                <a:latin typeface="+mj-ea"/>
                <a:ea typeface="+mj-ea"/>
              </a:rPr>
              <a:t>数据可视化</a:t>
            </a:r>
            <a:endParaRPr lang="zh-CN" altLang="zh-CN" sz="3200" kern="100" dirty="0">
              <a:effectLst/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17575" y="1709715"/>
            <a:ext cx="380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降维的主要作用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</a:t>
            </a:r>
            <a:r>
              <a:rPr lang="zh-CN" altLang="en-US" dirty="0">
                <a:solidFill>
                  <a:schemeClr val="tx1"/>
                </a:solidFill>
              </a:rPr>
              <a:t>降维概述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68338" y="1609999"/>
            <a:ext cx="5293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减少冗余特征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668338" y="2227950"/>
                <a:ext cx="8924424" cy="45231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zh-CN" sz="2400" kern="100" dirty="0">
                    <a:effectLst/>
                    <a:latin typeface="+mj-ea"/>
                    <a:ea typeface="+mj-ea"/>
                  </a:rPr>
                  <a:t>假设我们</a:t>
                </a:r>
                <a:r>
                  <a:rPr lang="zh-CN" altLang="en-US" sz="2400" kern="100" dirty="0">
                    <a:effectLst/>
                    <a:latin typeface="+mj-ea"/>
                    <a:ea typeface="+mj-ea"/>
                  </a:rPr>
                  <a:t>有</a:t>
                </a:r>
                <a:r>
                  <a:rPr lang="zh-CN" altLang="zh-CN" sz="2400" kern="100" dirty="0">
                    <a:effectLst/>
                    <a:latin typeface="+mj-ea"/>
                    <a:ea typeface="+mj-ea"/>
                  </a:rPr>
                  <a:t>两个特征：</a:t>
                </a:r>
                <a:endParaRPr lang="en-US" altLang="zh-CN" sz="2400" kern="100" dirty="0">
                  <a:effectLst/>
                  <a:latin typeface="+mj-ea"/>
                  <a:ea typeface="+mj-ea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 kern="100">
                            <a:effectLst/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+mj-ea"/>
                          </a:rPr>
                          <m:t>𝑥</m:t>
                        </m:r>
                      </m:e>
                      <m:sub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+mj-ea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kern="100" dirty="0">
                    <a:effectLst/>
                    <a:latin typeface="+mj-ea"/>
                    <a:ea typeface="+mj-ea"/>
                  </a:rPr>
                  <a:t>:</a:t>
                </a:r>
                <a:r>
                  <a:rPr lang="zh-CN" altLang="zh-CN" sz="2400" kern="100" dirty="0">
                    <a:effectLst/>
                    <a:latin typeface="+mj-ea"/>
                    <a:ea typeface="+mj-ea"/>
                  </a:rPr>
                  <a:t>长度用厘米表示</a:t>
                </a:r>
                <a:r>
                  <a:rPr lang="zh-CN" altLang="en-US" sz="2400" kern="100" dirty="0">
                    <a:effectLst/>
                    <a:latin typeface="+mj-ea"/>
                    <a:ea typeface="+mj-ea"/>
                  </a:rPr>
                  <a:t>的身高</a:t>
                </a:r>
                <a:r>
                  <a:rPr lang="zh-CN" altLang="zh-CN" sz="2400" kern="100" dirty="0">
                    <a:effectLst/>
                    <a:latin typeface="+mj-ea"/>
                    <a:ea typeface="+mj-ea"/>
                  </a:rPr>
                  <a:t>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 kern="100">
                            <a:effectLst/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+mj-ea"/>
                          </a:rPr>
                          <m:t>𝑥</m:t>
                        </m:r>
                      </m:e>
                      <m:sub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+mj-ea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sz="2400" kern="100" dirty="0">
                    <a:effectLst/>
                    <a:latin typeface="+mj-ea"/>
                    <a:ea typeface="+mj-ea"/>
                  </a:rPr>
                  <a:t>：是用英寸表示</a:t>
                </a:r>
                <a:r>
                  <a:rPr lang="zh-CN" altLang="en-US" sz="2400" kern="100" dirty="0">
                    <a:effectLst/>
                    <a:latin typeface="+mj-ea"/>
                    <a:ea typeface="+mj-ea"/>
                  </a:rPr>
                  <a:t>的身高</a:t>
                </a:r>
                <a:r>
                  <a:rPr lang="zh-CN" altLang="zh-CN" sz="2400" kern="100" dirty="0">
                    <a:effectLst/>
                    <a:latin typeface="+mj-ea"/>
                    <a:ea typeface="+mj-ea"/>
                  </a:rPr>
                  <a:t>。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2400" kern="100" dirty="0">
                    <a:effectLst/>
                    <a:latin typeface="+mj-ea"/>
                    <a:ea typeface="+mj-ea"/>
                  </a:rPr>
                  <a:t>这</a:t>
                </a:r>
                <a:r>
                  <a:rPr lang="zh-CN" altLang="zh-CN" sz="2400" kern="100" dirty="0">
                    <a:effectLst/>
                    <a:latin typeface="+mj-ea"/>
                    <a:ea typeface="+mj-ea"/>
                  </a:rPr>
                  <a:t>两个分开的特征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 kern="100">
                            <a:effectLst/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+mj-ea"/>
                          </a:rPr>
                          <m:t>𝑥</m:t>
                        </m:r>
                      </m:e>
                      <m:sub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+mj-ea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sz="2400" kern="100" dirty="0">
                    <a:effectLst/>
                    <a:latin typeface="+mj-ea"/>
                    <a:ea typeface="+mj-ea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 kern="100">
                            <a:effectLst/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+mj-ea"/>
                          </a:rPr>
                          <m:t>𝑥</m:t>
                        </m:r>
                      </m:e>
                      <m:sub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+mj-ea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sz="2400" kern="100" dirty="0">
                    <a:effectLst/>
                    <a:latin typeface="+mj-ea"/>
                    <a:ea typeface="+mj-ea"/>
                  </a:rPr>
                  <a:t>，</a:t>
                </a:r>
                <a:r>
                  <a:rPr lang="zh-CN" altLang="en-US" sz="2400" kern="100" dirty="0">
                    <a:effectLst/>
                    <a:latin typeface="+mj-ea"/>
                    <a:ea typeface="+mj-ea"/>
                  </a:rPr>
                  <a:t>实际上表示的内容相同，这样其实可以</a:t>
                </a:r>
                <a:r>
                  <a:rPr lang="zh-CN" altLang="zh-CN" sz="2400" kern="100" dirty="0">
                    <a:effectLst/>
                    <a:latin typeface="+mj-ea"/>
                    <a:ea typeface="+mj-ea"/>
                  </a:rPr>
                  <a:t>减少数据到一维，只有一</a:t>
                </a:r>
                <a:r>
                  <a:rPr lang="zh-CN" altLang="en-US" sz="2400" kern="100" dirty="0">
                    <a:effectLst/>
                    <a:latin typeface="+mj-ea"/>
                    <a:ea typeface="+mj-ea"/>
                  </a:rPr>
                  <a:t>个特征表示身高就够了</a:t>
                </a:r>
                <a:r>
                  <a:rPr lang="zh-CN" altLang="zh-CN" sz="2400" kern="100" dirty="0">
                    <a:effectLst/>
                    <a:latin typeface="+mj-ea"/>
                    <a:ea typeface="+mj-ea"/>
                  </a:rPr>
                  <a:t>。</a:t>
                </a:r>
                <a:endParaRPr lang="en-US" altLang="zh-CN" sz="2400" kern="100" dirty="0">
                  <a:effectLst/>
                  <a:latin typeface="+mj-ea"/>
                  <a:ea typeface="+mj-ea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kern="100" dirty="0">
                    <a:latin typeface="+mj-ea"/>
                    <a:ea typeface="+mj-ea"/>
                  </a:rPr>
                  <a:t>很多特征具有</a:t>
                </a:r>
                <a:r>
                  <a:rPr lang="zh-CN" altLang="en-US" b="1" kern="100" dirty="0">
                    <a:latin typeface="+mj-ea"/>
                    <a:ea typeface="+mj-ea"/>
                  </a:rPr>
                  <a:t>线性关系</a:t>
                </a:r>
                <a:r>
                  <a:rPr lang="zh-CN" altLang="en-US" kern="100" dirty="0">
                    <a:latin typeface="+mj-ea"/>
                    <a:ea typeface="+mj-ea"/>
                  </a:rPr>
                  <a:t>，具有线性关系的特征很多都是冗余的特征，去掉冗余特征对机器学习的计算结果不会有影响。</a:t>
                </a:r>
              </a:p>
              <a:p>
                <a:pPr algn="just">
                  <a:lnSpc>
                    <a:spcPct val="150000"/>
                  </a:lnSpc>
                </a:pPr>
                <a:endParaRPr lang="zh-CN" altLang="zh-CN" sz="2400" kern="100" dirty="0">
                  <a:effectLst/>
                  <a:latin typeface="+mj-ea"/>
                  <a:ea typeface="+mj-ea"/>
                </a:endParaRPr>
              </a:p>
              <a:p>
                <a:pPr algn="just">
                  <a:lnSpc>
                    <a:spcPct val="150000"/>
                  </a:lnSpc>
                </a:pPr>
                <a:endParaRPr lang="zh-CN" altLang="zh-CN" sz="2400" kern="100" dirty="0">
                  <a:effectLst/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38" y="2227950"/>
                <a:ext cx="8924424" cy="4523105"/>
              </a:xfrm>
              <a:prstGeom prst="rect">
                <a:avLst/>
              </a:prstGeom>
              <a:blipFill rotWithShape="1">
                <a:blip r:embed="rId2"/>
                <a:stretch>
                  <a:fillRect l="-4" t="-8" r="5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2346960" y="5659120"/>
            <a:ext cx="74980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72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不存在完全无损？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46"/>
  <p:tag name="KSO_WM_UNIT_TYPE" val="f"/>
  <p:tag name="KSO_WM_UNIT_INDEX" val="1"/>
  <p:tag name="KSO_WM_UNIT_ID" val="custom160546_13*f*1"/>
  <p:tag name="KSO_WM_UNIT_CLEAR" val="1"/>
  <p:tag name="KSO_WM_UNIT_LAYERLEVEL" val="1"/>
  <p:tag name="KSO_WM_UNIT_VALUE" val="462"/>
  <p:tag name="KSO_WM_UNIT_HIGHLIGHT" val="0"/>
  <p:tag name="KSO_WM_UNIT_COMPATIBLE" val="0"/>
  <p:tag name="KSO_WM_UNIT_PRESET_TEXT_INDEX" val="4"/>
  <p:tag name="KSO_WM_UNIT_PRESET_TEXT_LEN" val="220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3904</Words>
  <Application>Microsoft Office PowerPoint</Application>
  <PresentationFormat>宽屏</PresentationFormat>
  <Paragraphs>372</Paragraphs>
  <Slides>56</Slides>
  <Notes>38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9" baseType="lpstr">
      <vt:lpstr>-apple-system</vt:lpstr>
      <vt:lpstr>inherit</vt:lpstr>
      <vt:lpstr>PingFang SC</vt:lpstr>
      <vt:lpstr>sohne</vt:lpstr>
      <vt:lpstr>微软雅黑</vt:lpstr>
      <vt:lpstr>Arial</vt:lpstr>
      <vt:lpstr>Cambria</vt:lpstr>
      <vt:lpstr>Cambria Math</vt:lpstr>
      <vt:lpstr>Consolas</vt:lpstr>
      <vt:lpstr>Impact</vt:lpstr>
      <vt:lpstr>Times New Roman</vt:lpstr>
      <vt:lpstr>默认设计模板</vt:lpstr>
      <vt:lpstr>Microsoft Equation 3.0</vt:lpstr>
      <vt:lpstr>机器学习-第十二章 降维  王朔遥</vt:lpstr>
      <vt:lpstr>本章目录</vt:lpstr>
      <vt:lpstr>1.降维概述</vt:lpstr>
      <vt:lpstr>1.降维概述</vt:lpstr>
      <vt:lpstr>1.降维概述</vt:lpstr>
      <vt:lpstr>1.降维概述</vt:lpstr>
      <vt:lpstr>1.降维概述</vt:lpstr>
      <vt:lpstr>1.降维概述</vt:lpstr>
      <vt:lpstr>1.降维概述</vt:lpstr>
      <vt:lpstr>1.降维概述</vt:lpstr>
      <vt:lpstr>1.降维概述</vt:lpstr>
      <vt:lpstr>1.降维概述</vt:lpstr>
      <vt:lpstr>2.SVD(奇异值分解)</vt:lpstr>
      <vt:lpstr>2.SVD(奇异值分解)</vt:lpstr>
      <vt:lpstr>2.SVD(奇异值分解)</vt:lpstr>
      <vt:lpstr>2.SVD(奇异值分解)</vt:lpstr>
      <vt:lpstr>2.SVD(奇异值分解)</vt:lpstr>
      <vt:lpstr>2.SVD(奇异值分解)</vt:lpstr>
      <vt:lpstr>2.SVD(奇异值分解)</vt:lpstr>
      <vt:lpstr>2.SVD(奇异值分解)</vt:lpstr>
      <vt:lpstr>2.SVD(奇异值分解)</vt:lpstr>
      <vt:lpstr>2.SVD(奇异值分解)</vt:lpstr>
      <vt:lpstr>2.SVD(奇异值分解)</vt:lpstr>
      <vt:lpstr>2.SVD(奇异值分解)</vt:lpstr>
      <vt:lpstr>2.SVD(奇异值分解)</vt:lpstr>
      <vt:lpstr>2.SVD(奇异值分解)</vt:lpstr>
      <vt:lpstr>2.SVD(奇异值分解)</vt:lpstr>
      <vt:lpstr>2.SVD(奇异值分解)</vt:lpstr>
      <vt:lpstr>2.SVD(奇异值分解)</vt:lpstr>
      <vt:lpstr>SVD 代码示例</vt:lpstr>
      <vt:lpstr>SVD 代码示例</vt:lpstr>
      <vt:lpstr>SVD 代码示例</vt:lpstr>
      <vt:lpstr>SVD 代码示例</vt:lpstr>
      <vt:lpstr>SVD图像压缩效果展示</vt:lpstr>
      <vt:lpstr>SVD 代码示例</vt:lpstr>
      <vt:lpstr>3.PCA(主成分分析)</vt:lpstr>
      <vt:lpstr>3.PCA(主成分分析)</vt:lpstr>
      <vt:lpstr>3.PCA(主成分分析)</vt:lpstr>
      <vt:lpstr>3.PCA(主成分分析)</vt:lpstr>
      <vt:lpstr>3.PCA(主成分分析)</vt:lpstr>
      <vt:lpstr>3.PCA(主成分分析)</vt:lpstr>
      <vt:lpstr>3.PCA(主成分分析)</vt:lpstr>
      <vt:lpstr>3.PCA(主成分分析)</vt:lpstr>
      <vt:lpstr>3.PCA(主成分分析)</vt:lpstr>
      <vt:lpstr>3.PCA(主成分分析)</vt:lpstr>
      <vt:lpstr>3.PCA(主成分分析)</vt:lpstr>
      <vt:lpstr>3.PCA(主成分分析)</vt:lpstr>
      <vt:lpstr>3.PCA(主成分分析)</vt:lpstr>
      <vt:lpstr>3.PCA(主成分分析)</vt:lpstr>
      <vt:lpstr>3.PCA(主成分分析)</vt:lpstr>
      <vt:lpstr>PCA代码示例</vt:lpstr>
      <vt:lpstr>PCA代码示例</vt:lpstr>
      <vt:lpstr>PCA代码示例</vt:lpstr>
      <vt:lpstr>PCA代码示例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</dc:title>
  <dc:creator>黄海广</dc:creator>
  <cp:lastModifiedBy>sy</cp:lastModifiedBy>
  <cp:revision>3302</cp:revision>
  <cp:lastPrinted>2018-06-09T17:02:00Z</cp:lastPrinted>
  <dcterms:created xsi:type="dcterms:W3CDTF">2016-05-18T20:32:00Z</dcterms:created>
  <dcterms:modified xsi:type="dcterms:W3CDTF">2021-12-05T05:14:26Z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2052-11.1.0.11045</vt:lpwstr>
  </property>
  <property fmtid="{D5CDD505-2E9C-101B-9397-08002B2CF9AE}" pid="3" name="ICV">
    <vt:lpwstr>1AFA825C26C34D48A943E539C862E4F8</vt:lpwstr>
  </property>
</Properties>
</file>